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30" r:id="rId5"/>
  </p:sldMasterIdLst>
  <p:notesMasterIdLst>
    <p:notesMasterId r:id="rId34"/>
  </p:notesMasterIdLst>
  <p:handoutMasterIdLst>
    <p:handoutMasterId r:id="rId35"/>
  </p:handoutMasterIdLst>
  <p:sldIdLst>
    <p:sldId id="478" r:id="rId6"/>
    <p:sldId id="476" r:id="rId7"/>
    <p:sldId id="479" r:id="rId8"/>
    <p:sldId id="480" r:id="rId9"/>
    <p:sldId id="477" r:id="rId10"/>
    <p:sldId id="458" r:id="rId11"/>
    <p:sldId id="484" r:id="rId12"/>
    <p:sldId id="485" r:id="rId13"/>
    <p:sldId id="486" r:id="rId14"/>
    <p:sldId id="487" r:id="rId15"/>
    <p:sldId id="475" r:id="rId16"/>
    <p:sldId id="471" r:id="rId17"/>
    <p:sldId id="451" r:id="rId18"/>
    <p:sldId id="491" r:id="rId19"/>
    <p:sldId id="482" r:id="rId20"/>
    <p:sldId id="483" r:id="rId21"/>
    <p:sldId id="489" r:id="rId22"/>
    <p:sldId id="450" r:id="rId23"/>
    <p:sldId id="467" r:id="rId24"/>
    <p:sldId id="490" r:id="rId25"/>
    <p:sldId id="488" r:id="rId26"/>
    <p:sldId id="441" r:id="rId27"/>
    <p:sldId id="464" r:id="rId28"/>
    <p:sldId id="466" r:id="rId29"/>
    <p:sldId id="461" r:id="rId30"/>
    <p:sldId id="455" r:id="rId31"/>
    <p:sldId id="492" r:id="rId32"/>
    <p:sldId id="474" r:id="rId33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" userDrawn="1">
          <p15:clr>
            <a:srgbClr val="A4A3A4"/>
          </p15:clr>
        </p15:guide>
        <p15:guide id="2" orient="horz" pos="1247" userDrawn="1">
          <p15:clr>
            <a:srgbClr val="A4A3A4"/>
          </p15:clr>
        </p15:guide>
        <p15:guide id="3" orient="horz" pos="4095" userDrawn="1">
          <p15:clr>
            <a:srgbClr val="A4A3A4"/>
          </p15:clr>
        </p15:guide>
        <p15:guide id="4" orient="horz" pos="804" userDrawn="1">
          <p15:clr>
            <a:srgbClr val="A4A3A4"/>
          </p15:clr>
        </p15:guide>
        <p15:guide id="5" orient="horz" pos="2704" userDrawn="1">
          <p15:clr>
            <a:srgbClr val="A4A3A4"/>
          </p15:clr>
        </p15:guide>
        <p15:guide id="6" orient="horz" pos="559" userDrawn="1">
          <p15:clr>
            <a:srgbClr val="A4A3A4"/>
          </p15:clr>
        </p15:guide>
        <p15:guide id="7" orient="horz" pos="1056" userDrawn="1">
          <p15:clr>
            <a:srgbClr val="A4A3A4"/>
          </p15:clr>
        </p15:guide>
        <p15:guide id="8" orient="horz" pos="3871" userDrawn="1">
          <p15:clr>
            <a:srgbClr val="A4A3A4"/>
          </p15:clr>
        </p15:guide>
        <p15:guide id="9" orient="horz" pos="3593" userDrawn="1">
          <p15:clr>
            <a:srgbClr val="A4A3A4"/>
          </p15:clr>
        </p15:guide>
        <p15:guide id="10" orient="horz" pos="3419" userDrawn="1">
          <p15:clr>
            <a:srgbClr val="A4A3A4"/>
          </p15:clr>
        </p15:guide>
        <p15:guide id="11" pos="6150" userDrawn="1">
          <p15:clr>
            <a:srgbClr val="A4A3A4"/>
          </p15:clr>
        </p15:guide>
        <p15:guide id="12" pos="369" userDrawn="1">
          <p15:clr>
            <a:srgbClr val="A4A3A4"/>
          </p15:clr>
        </p15:guide>
        <p15:guide id="13" pos="5149" userDrawn="1">
          <p15:clr>
            <a:srgbClr val="A4A3A4"/>
          </p15:clr>
        </p15:guide>
        <p15:guide id="14" pos="6026" userDrawn="1">
          <p15:clr>
            <a:srgbClr val="A4A3A4"/>
          </p15:clr>
        </p15:guide>
        <p15:guide id="15" pos="3326" userDrawn="1">
          <p15:clr>
            <a:srgbClr val="A4A3A4"/>
          </p15:clr>
        </p15:guide>
        <p15:guide id="16" pos="247" userDrawn="1">
          <p15:clr>
            <a:srgbClr val="A4A3A4"/>
          </p15:clr>
        </p15:guide>
        <p15:guide id="17" pos="3200" userDrawn="1">
          <p15:clr>
            <a:srgbClr val="A4A3A4"/>
          </p15:clr>
        </p15:guide>
        <p15:guide id="18" pos="3079" userDrawn="1">
          <p15:clr>
            <a:srgbClr val="A4A3A4"/>
          </p15:clr>
        </p15:guide>
        <p15:guide id="19" orient="horz" pos="225" userDrawn="1">
          <p15:clr>
            <a:srgbClr val="A4A3A4"/>
          </p15:clr>
        </p15:guide>
        <p15:guide id="20" orient="horz" pos="931" userDrawn="1">
          <p15:clr>
            <a:srgbClr val="A4A3A4"/>
          </p15:clr>
        </p15:guide>
        <p15:guide id="21" orient="horz" pos="3471" userDrawn="1">
          <p15:clr>
            <a:srgbClr val="A4A3A4"/>
          </p15:clr>
        </p15:guide>
        <p15:guide id="22" orient="horz" pos="1225" userDrawn="1">
          <p15:clr>
            <a:srgbClr val="A4A3A4"/>
          </p15:clr>
        </p15:guide>
        <p15:guide id="23" orient="horz" pos="452" userDrawn="1">
          <p15:clr>
            <a:srgbClr val="A4A3A4"/>
          </p15:clr>
        </p15:guide>
        <p15:guide id="24" orient="horz" pos="769" userDrawn="1">
          <p15:clr>
            <a:srgbClr val="A4A3A4"/>
          </p15:clr>
        </p15:guide>
        <p15:guide id="25" orient="horz" pos="3185" userDrawn="1">
          <p15:clr>
            <a:srgbClr val="A4A3A4"/>
          </p15:clr>
        </p15:guide>
        <p15:guide id="26" orient="horz" pos="2849" userDrawn="1">
          <p15:clr>
            <a:srgbClr val="A4A3A4"/>
          </p15:clr>
        </p15:guide>
        <p15:guide id="27" orient="horz" pos="3408" userDrawn="1">
          <p15:clr>
            <a:srgbClr val="A4A3A4"/>
          </p15:clr>
        </p15:guide>
        <p15:guide id="28" orient="horz" pos="2994" userDrawn="1">
          <p15:clr>
            <a:srgbClr val="A4A3A4"/>
          </p15:clr>
        </p15:guide>
        <p15:guide id="29" orient="horz" pos="2141" userDrawn="1">
          <p15:clr>
            <a:srgbClr val="A4A3A4"/>
          </p15:clr>
        </p15:guide>
        <p15:guide id="30" pos="6154" userDrawn="1">
          <p15:clr>
            <a:srgbClr val="A4A3A4"/>
          </p15:clr>
        </p15:guide>
        <p15:guide id="31" pos="5669" userDrawn="1">
          <p15:clr>
            <a:srgbClr val="A4A3A4"/>
          </p15:clr>
        </p15:guide>
        <p15:guide id="32" pos="6032" userDrawn="1">
          <p15:clr>
            <a:srgbClr val="A4A3A4"/>
          </p15:clr>
        </p15:guide>
        <p15:guide id="33" pos="51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que Carle" initials="DC" lastIdx="4" clrIdx="0">
    <p:extLst>
      <p:ext uri="{19B8F6BF-5375-455C-9EA6-DF929625EA0E}">
        <p15:presenceInfo xmlns:p15="http://schemas.microsoft.com/office/powerpoint/2012/main" userId="0e662924e4b085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1C"/>
    <a:srgbClr val="4883AF"/>
    <a:srgbClr val="DFDFE0"/>
    <a:srgbClr val="BBBCBC"/>
    <a:srgbClr val="BFBEBD"/>
    <a:srgbClr val="E0DFDE"/>
    <a:srgbClr val="FFF076"/>
    <a:srgbClr val="1F384B"/>
    <a:srgbClr val="000000"/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0" autoAdjust="0"/>
    <p:restoredTop sz="94364" autoAdjust="0"/>
  </p:normalViewPr>
  <p:slideViewPr>
    <p:cSldViewPr snapToGrid="0">
      <p:cViewPr varScale="1">
        <p:scale>
          <a:sx n="194" d="100"/>
          <a:sy n="194" d="100"/>
        </p:scale>
        <p:origin x="2034" y="144"/>
      </p:cViewPr>
      <p:guideLst>
        <p:guide orient="horz" pos="226"/>
        <p:guide orient="horz" pos="1247"/>
        <p:guide orient="horz" pos="4095"/>
        <p:guide orient="horz" pos="804"/>
        <p:guide orient="horz" pos="2704"/>
        <p:guide orient="horz" pos="559"/>
        <p:guide orient="horz" pos="1056"/>
        <p:guide orient="horz" pos="3871"/>
        <p:guide orient="horz" pos="3593"/>
        <p:guide orient="horz" pos="3419"/>
        <p:guide pos="6150"/>
        <p:guide pos="369"/>
        <p:guide pos="5149"/>
        <p:guide pos="6026"/>
        <p:guide pos="3326"/>
        <p:guide pos="247"/>
        <p:guide pos="3200"/>
        <p:guide pos="3079"/>
        <p:guide orient="horz" pos="225"/>
        <p:guide orient="horz" pos="931"/>
        <p:guide orient="horz" pos="3471"/>
        <p:guide orient="horz" pos="1225"/>
        <p:guide orient="horz" pos="452"/>
        <p:guide orient="horz" pos="769"/>
        <p:guide orient="horz" pos="3185"/>
        <p:guide orient="horz" pos="2849"/>
        <p:guide orient="horz" pos="3408"/>
        <p:guide orient="horz" pos="2994"/>
        <p:guide orient="horz" pos="2141"/>
        <p:guide pos="6154"/>
        <p:guide pos="5669"/>
        <p:guide pos="6032"/>
        <p:guide pos="5153"/>
      </p:guideLst>
    </p:cSldViewPr>
  </p:slideViewPr>
  <p:outlineViewPr>
    <p:cViewPr>
      <p:scale>
        <a:sx n="33" d="100"/>
        <a:sy n="33" d="100"/>
      </p:scale>
      <p:origin x="0" y="-37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dirty="0"/>
              <a:t>Rentrées</a:t>
            </a:r>
          </a:p>
        </c:rich>
      </c:tx>
      <c:layout>
        <c:manualLayout>
          <c:xMode val="edge"/>
          <c:yMode val="edge"/>
          <c:x val="0.41626195623865031"/>
          <c:y val="2.08968190763276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6074941441962241E-2"/>
          <c:y val="0.10916684765593047"/>
          <c:w val="0.90766974694077962"/>
          <c:h val="0.71275664042557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a14="http://schemas.microsoft.com/office/drawing/2010/main" xmlns:p="http://schemas.openxmlformats.org/presentationml/2006/main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>
              <c:ext xmlns:c16="http://schemas.microsoft.com/office/drawing/2014/chart" uri="{C3380CC4-5D6E-409C-BE32-E72D297353CC}">
                <c16:uniqueId val="{00000001-F8B1-9B43-ABCE-C982598B90F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a14="http://schemas.microsoft.com/office/drawing/2010/main" xmlns:p="http://schemas.openxmlformats.org/presentationml/2006/main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>
              <c:ext xmlns:c16="http://schemas.microsoft.com/office/drawing/2014/chart" uri="{C3380CC4-5D6E-409C-BE32-E72D297353CC}">
                <c16:uniqueId val="{00000003-F8B1-9B43-ABCE-C982598B90F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a14="http://schemas.microsoft.com/office/drawing/2010/main" xmlns:p="http://schemas.openxmlformats.org/presentationml/2006/main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>
              <c:ext xmlns:c16="http://schemas.microsoft.com/office/drawing/2014/chart" uri="{C3380CC4-5D6E-409C-BE32-E72D297353CC}">
                <c16:uniqueId val="{00000005-F8B1-9B43-ABCE-C982598B90F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mc="http://schemas.openxmlformats.org/markup-compatibility/2006" xmlns:a14="http://schemas.microsoft.com/office/drawing/2010/main" xmlns:p="http://schemas.openxmlformats.org/presentationml/2006/main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>
              <c:ext xmlns:c16="http://schemas.microsoft.com/office/drawing/2014/chart" uri="{C3380CC4-5D6E-409C-BE32-E72D297353CC}">
                <c16:uniqueId val="{00000007-F8B1-9B43-ABCE-C982598B90F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60-4ED5-9263-DF333E8FCCF1}"/>
              </c:ext>
            </c:extLst>
          </c:dPt>
          <c:cat>
            <c:strRef>
              <c:f>Sheet1!$A$2:$A$6</c:f>
              <c:strCache>
                <c:ptCount val="5"/>
                <c:pt idx="0">
                  <c:v>Ref Artistes</c:v>
                </c:pt>
                <c:pt idx="1">
                  <c:v>Ref Structs</c:v>
                </c:pt>
                <c:pt idx="2">
                  <c:v>Options divs</c:v>
                </c:pt>
                <c:pt idx="3">
                  <c:v>Partenariats</c:v>
                </c:pt>
                <c:pt idx="4">
                  <c:v>Subventions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</c:v>
                </c:pt>
                <c:pt idx="1">
                  <c:v>53</c:v>
                </c:pt>
                <c:pt idx="2">
                  <c:v>18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 xmlns:mc="http://schemas.openxmlformats.org/markup-compatibility/2006" xmlns:a14="http://schemas.microsoft.com/office/drawing/2010/main" xmlns:p="http://schemas.openxmlformats.org/presentationml/2006/main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>
            <c:ext xmlns:c16="http://schemas.microsoft.com/office/drawing/2014/chart" uri="{C3380CC4-5D6E-409C-BE32-E72D297353CC}">
              <c16:uniqueId val="{00000008-F8B1-9B43-ABCE-C982598B9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28094304"/>
        <c:axId val="1128088480"/>
      </c:barChart>
      <c:catAx>
        <c:axId val="112809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8088480"/>
        <c:crosses val="autoZero"/>
        <c:auto val="1"/>
        <c:lblAlgn val="ctr"/>
        <c:lblOffset val="100"/>
        <c:noMultiLvlLbl val="0"/>
      </c:catAx>
      <c:valAx>
        <c:axId val="112808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809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 xmlns:mc="http://schemas.openxmlformats.org/markup-compatibility/2006" xmlns:a14="http://schemas.microsoft.com/office/drawing/2010/main" xmlns:p="http://schemas.openxmlformats.org/presentationml/2006/main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BC55-A4C1-BC43-917B-9036A5575451}" type="datetimeFigureOut">
              <a:rPr lang="en-US" smtClean="0"/>
              <a:t>3/7/2022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4B823-A1BE-2B42-A846-35B6FD54204C}" type="slidenum">
              <a:rPr lang="en-US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80881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E6E40-A5B5-2A4E-896B-A232244E87F9}" type="datetimeFigureOut">
              <a:rPr lang="en-US" smtClean="0"/>
              <a:t>3/7/2022</a:t>
            </a:fld>
            <a:endParaRPr lang="fr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7EEAB-4961-6044-B248-3276AD095A71}" type="slidenum">
              <a:rPr lang="en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45534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Dressez la liste des propriétaires ou des principaux membres de l’équipe.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9350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Plus de détails sur votre solution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Décrivez les solutions en fonction du client.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Expliquez comment votre solution répond aux besoins des clients plutôt que ce que votre produit fait, par ex. 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CA" dirty="0"/>
              <a:t>Téléversement plus rapide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CA" dirty="0"/>
              <a:t>Réduction du temps consacré à l’administration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CA" dirty="0"/>
              <a:t>Amélioration de la qualité de l’eau</a:t>
            </a:r>
          </a:p>
          <a:p>
            <a:endParaRPr lang="fr-CA" dirty="0"/>
          </a:p>
          <a:p>
            <a:r>
              <a:rPr lang="fr-CA" sz="11200" dirty="0"/>
              <a:t>Adéquation du produit au marché</a:t>
            </a:r>
          </a:p>
          <a:p>
            <a:pPr lvl="1"/>
            <a:r>
              <a:rPr lang="fr-CA" sz="11200" dirty="0"/>
              <a:t>Expliquez comment votre produit répond aux besoins des clients.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12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089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400" b="1" u="none" dirty="0"/>
              <a:t>Diapositive sur la proposition de valeur/l’image de marque</a:t>
            </a:r>
          </a:p>
          <a:p>
            <a:endParaRPr lang="fr-CA" sz="1400" b="1" u="non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b="1" u="none" dirty="0"/>
              <a:t>Énoncez</a:t>
            </a:r>
            <a:r>
              <a:rPr lang="fr-CA" dirty="0"/>
              <a:t> </a:t>
            </a:r>
            <a:r>
              <a:rPr lang="fr-CA" sz="1400" b="0" u="none" dirty="0"/>
              <a:t>ce que vous faites et présentez ce que vous vendez.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b="1" u="none" dirty="0"/>
              <a:t>Mettez l’accent</a:t>
            </a:r>
            <a:r>
              <a:rPr lang="fr-CA" sz="1400" b="0" u="none" dirty="0"/>
              <a:t> sur la solution que vous offrez et son unicité.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b="1" u="none" dirty="0"/>
          </a:p>
          <a:p>
            <a:endParaRPr lang="fr-CA" sz="1400" b="1" u="none" dirty="0"/>
          </a:p>
          <a:p>
            <a:r>
              <a:rPr lang="fr-CA" sz="1400" b="1" u="sng" dirty="0"/>
              <a:t>Meilleures pratiques de graphisme</a:t>
            </a:r>
          </a:p>
          <a:p>
            <a:endParaRPr lang="fr-CA" dirty="0"/>
          </a:p>
          <a:p>
            <a:r>
              <a:rPr lang="fr-CA" b="1" dirty="0"/>
              <a:t>Soyez bref.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Optez pour les listes à puces plutôt que des paragraphes.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Limitez-vous à un maximum de 4 à 6 puces principales. Vous pouvez insérer des puces secondaires.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Utilisez un maximum de 6 à 8 mots par ligne.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Faites preuve de cohérence.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Utilisez partout les couleurs, le ton, les images, les polices de caractères et les icônes propres à votre image de marque.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Choisissez soigneusement la taille de la police.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Choisissez un maximum de trois tailles de police.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Optez pour des titres à 44, des sous-titres à 34 et des listes à puces à 28 pour faciliter la lisibilité.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Utilisez des éléments visuels pour raconter votre histoire.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Les images, les icônes, les diagrammes, les graphiques, les tableaux et les logos peuvent être très efficaces pour réduire le nombre de mots utilisés et maintenir l’intérêt de l’auditoire.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13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3652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Étude de cas</a:t>
            </a: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/>
              <a:t>Démontrez comment votre produit a permis à un client de régler un problème (utilisez plusieurs diapositives, au besoin).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6661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22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0000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Relations avec la clientèle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/>
              <a:t>Choisissez des témoignages descriptifs de clients ou de partenaires qui illustrent la façon dont vous avez réglé un problème d’un client.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/>
              <a:t>Utilisez plus d’une diapositive, au besoin, pour éviter l’encombrement.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23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6492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5283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Feuille de route</a:t>
            </a:r>
          </a:p>
          <a:p>
            <a:endParaRPr lang="fr-CA" dirty="0"/>
          </a:p>
          <a:p>
            <a:r>
              <a:rPr lang="fr-CA"/>
              <a:t>Quelle vision essayez-vous de vendre aux investisseurs? Que pourrez-vous faire s’ils soutiennent votre projet?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088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Modèle de revenu</a:t>
            </a:r>
          </a:p>
          <a:p>
            <a:endParaRPr lang="fr-CA" dirty="0"/>
          </a:p>
          <a:p>
            <a:r>
              <a:rPr lang="fr-CA" dirty="0"/>
              <a:t>De quelle façon générez-vous des revenus et combien en générez-vous ou prévoyez-vous en générer au cours des prochains mois?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Revenus récurrents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Licences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Autre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Description de moyens pour augmenter les revenus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r>
              <a:rPr lang="fr-CA" b="1" dirty="0"/>
              <a:t>Sources de revenus</a:t>
            </a:r>
          </a:p>
          <a:p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Clients principaux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Emplacement des clients (ajoutez une carte)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Type de client : secteur privé ou public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Canaux partenaires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Clients potentiels ou nouvelles sources de revenus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EEAB-4961-6044-B248-3276AD095A71}" type="slidenum">
              <a:rPr lang="en-CA" smtClean="0"/>
              <a:t>26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4677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35709"/>
            <a:ext cx="7473403" cy="22995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97" y="3536538"/>
            <a:ext cx="2564257" cy="230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1" y="2158398"/>
            <a:ext cx="7473404" cy="138361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93096" y="2158398"/>
            <a:ext cx="2564258" cy="1383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35" y="2278091"/>
            <a:ext cx="6786778" cy="1144225"/>
          </a:xfrm>
        </p:spPr>
        <p:txBody>
          <a:bodyPr anchor="b">
            <a:noAutofit/>
          </a:bodyPr>
          <a:lstStyle>
            <a:lvl1pPr algn="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935" y="3661700"/>
            <a:ext cx="6786778" cy="931406"/>
          </a:xfrm>
        </p:spPr>
        <p:txBody>
          <a:bodyPr>
            <a:normAutofit/>
          </a:bodyPr>
          <a:lstStyle>
            <a:lvl1pPr marL="0" indent="0" algn="r">
              <a:buNone/>
              <a:defRPr sz="1667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789" y="2291948"/>
            <a:ext cx="976573" cy="113036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3840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0523"/>
            <a:ext cx="8698177" cy="267637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4941352"/>
            <a:ext cx="1335831" cy="120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806657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821523" y="3806657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6" y="3926347"/>
            <a:ext cx="8011549" cy="377543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6936" y="507998"/>
            <a:ext cx="8011549" cy="2991313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932" y="4307986"/>
            <a:ext cx="8011552" cy="51914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1213" y="3926091"/>
            <a:ext cx="961793" cy="90899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354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0523"/>
            <a:ext cx="8698177" cy="267637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4941352"/>
            <a:ext cx="1335831" cy="120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806657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821523" y="3806657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5" y="507998"/>
            <a:ext cx="8011548" cy="2993958"/>
          </a:xfrm>
        </p:spPr>
        <p:txBody>
          <a:bodyPr anchor="ctr"/>
          <a:lstStyle>
            <a:lvl1pPr>
              <a:defRPr sz="26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936" y="3926346"/>
            <a:ext cx="8011549" cy="908991"/>
          </a:xfrm>
        </p:spPr>
        <p:txBody>
          <a:bodyPr anchor="ctr"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1213" y="3926346"/>
            <a:ext cx="961793" cy="90899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398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0523"/>
            <a:ext cx="8698177" cy="267637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4941352"/>
            <a:ext cx="1335831" cy="1202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806657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821523" y="3806657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80" y="507999"/>
            <a:ext cx="7265731" cy="2530051"/>
          </a:xfrm>
        </p:spPr>
        <p:txBody>
          <a:bodyPr anchor="ctr"/>
          <a:lstStyle>
            <a:lvl1pPr>
              <a:defRPr sz="26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8574" y="3044483"/>
            <a:ext cx="6797149" cy="457473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936" y="3926346"/>
            <a:ext cx="8011549" cy="908991"/>
          </a:xfrm>
        </p:spPr>
        <p:txBody>
          <a:bodyPr anchor="ctr">
            <a:normAutofit/>
          </a:bodyPr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1213" y="3924938"/>
            <a:ext cx="961793" cy="90899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6310" y="623430"/>
            <a:ext cx="5080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52341" y="2527937"/>
            <a:ext cx="5080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529704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0523"/>
            <a:ext cx="8698177" cy="267637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4941352"/>
            <a:ext cx="1335831" cy="1202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806657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821523" y="3806657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2" y="3926346"/>
            <a:ext cx="8011552" cy="490446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933" y="4416791"/>
            <a:ext cx="8011552" cy="418546"/>
          </a:xfrm>
        </p:spPr>
        <p:txBody>
          <a:bodyPr anchor="t"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1213" y="3924938"/>
            <a:ext cx="961793" cy="90899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9145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7685" y="627690"/>
            <a:ext cx="8020800" cy="90078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0788" y="1947394"/>
            <a:ext cx="2558362" cy="48021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66935" y="2518894"/>
            <a:ext cx="2541418" cy="2427928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6688" y="1947394"/>
            <a:ext cx="2552700" cy="48021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87892" y="2518894"/>
            <a:ext cx="2552700" cy="2427928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20131" y="1947394"/>
            <a:ext cx="2558354" cy="48021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20131" y="2518894"/>
            <a:ext cx="2558354" cy="2427928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8291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66935" y="627690"/>
            <a:ext cx="8011550" cy="90078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66932" y="3581253"/>
            <a:ext cx="2541421" cy="48021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66932" y="1947394"/>
            <a:ext cx="2541421" cy="1270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33"/>
            </a:lvl1pPr>
            <a:lvl2pPr marL="380985" indent="0">
              <a:buNone/>
              <a:defRPr sz="1333"/>
            </a:lvl2pPr>
            <a:lvl3pPr marL="761970" indent="0">
              <a:buNone/>
              <a:defRPr sz="1333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66932" y="4061471"/>
            <a:ext cx="2541421" cy="885352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7893" y="3581253"/>
            <a:ext cx="2552700" cy="48021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7892" y="1947394"/>
            <a:ext cx="2552700" cy="1270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33"/>
            </a:lvl1pPr>
            <a:lvl2pPr marL="380985" indent="0">
              <a:buNone/>
              <a:defRPr sz="1333"/>
            </a:lvl2pPr>
            <a:lvl3pPr marL="761970" indent="0">
              <a:buNone/>
              <a:defRPr sz="1333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6765" y="4061470"/>
            <a:ext cx="2556081" cy="885352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25565" y="3581253"/>
            <a:ext cx="2552921" cy="48021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25565" y="1947394"/>
            <a:ext cx="2552921" cy="1270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33"/>
            </a:lvl1pPr>
            <a:lvl2pPr marL="380985" indent="0">
              <a:buNone/>
              <a:defRPr sz="1333"/>
            </a:lvl2pPr>
            <a:lvl3pPr marL="761970" indent="0">
              <a:buNone/>
              <a:defRPr sz="1333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25461" y="4061468"/>
            <a:ext cx="2556303" cy="885352"/>
          </a:xfrm>
        </p:spPr>
        <p:txBody>
          <a:bodyPr anchor="t">
            <a:normAutofit/>
          </a:bodyPr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3347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450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763506" y="1557829"/>
            <a:ext cx="4255823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8223502" y="4477003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41026" y="507998"/>
            <a:ext cx="894835" cy="362813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935" y="507998"/>
            <a:ext cx="7391670" cy="44388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2605" y="4946823"/>
            <a:ext cx="2286000" cy="304271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935" y="4946824"/>
            <a:ext cx="5105671" cy="304271"/>
          </a:xfrm>
        </p:spPr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4625" y="4498861"/>
            <a:ext cx="961793" cy="908991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7145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Image,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9321" y="1490400"/>
            <a:ext cx="4483807" cy="3582000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6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7C8A04D-4788-F945-9907-3550280C2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872" y="1490400"/>
            <a:ext cx="4479636" cy="3582000"/>
          </a:xfrm>
          <a:solidFill>
            <a:srgbClr val="DFDFE0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on the icon below to add an image to this shape</a:t>
            </a:r>
          </a:p>
        </p:txBody>
      </p:sp>
    </p:spTree>
    <p:extLst>
      <p:ext uri="{BB962C8B-B14F-4D97-AF65-F5344CB8AC3E}">
        <p14:creationId xmlns:p14="http://schemas.microsoft.com/office/powerpoint/2010/main" val="398719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585" y="1944689"/>
            <a:ext cx="4484923" cy="311467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9338" y="1944689"/>
            <a:ext cx="4483806" cy="311467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9796" y="1321200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8476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648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585" y="1490400"/>
            <a:ext cx="4484923" cy="3582000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6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9321" y="1490400"/>
            <a:ext cx="4483807" cy="3582000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6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65892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4483" y="3682374"/>
            <a:ext cx="2247917" cy="1347348"/>
          </a:xfrm>
          <a:prstGeom prst="rect">
            <a:avLst/>
          </a:prstGeom>
        </p:spPr>
        <p:txBody>
          <a:bodyPr rIns="108000"/>
          <a:lstStyle>
            <a:lvl1pPr marL="0" indent="0" algn="ctr">
              <a:buNone/>
              <a:defRPr sz="2200"/>
            </a:lvl1pPr>
            <a:lvl2pPr marL="191998">
              <a:defRPr sz="1800"/>
            </a:lvl2pPr>
            <a:lvl3pPr marL="495995">
              <a:defRPr sz="1600"/>
            </a:lvl3pPr>
            <a:lvl4pPr marL="655993">
              <a:defRPr sz="1400"/>
            </a:lvl4pPr>
            <a:lvl5pPr marL="859991"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B0224B-AF58-5E44-BB70-9CFF2C7BADB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956042" y="3682374"/>
            <a:ext cx="2247917" cy="1347348"/>
          </a:xfrm>
          <a:prstGeom prst="rect">
            <a:avLst/>
          </a:prstGeom>
        </p:spPr>
        <p:txBody>
          <a:bodyPr rIns="108000"/>
          <a:lstStyle>
            <a:lvl1pPr marL="0" indent="0" algn="ctr">
              <a:buNone/>
              <a:defRPr sz="2200"/>
            </a:lvl1pPr>
            <a:lvl2pPr marL="191998">
              <a:defRPr sz="1800"/>
            </a:lvl2pPr>
            <a:lvl3pPr marL="495995">
              <a:defRPr sz="1600"/>
            </a:lvl3pPr>
            <a:lvl4pPr marL="655993">
              <a:defRPr sz="1400"/>
            </a:lvl4pPr>
            <a:lvl5pPr marL="859991"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080BFF-F62A-7541-B808-D9512BFA29A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663570" y="3682372"/>
            <a:ext cx="2247917" cy="1347349"/>
          </a:xfrm>
          <a:prstGeom prst="rect">
            <a:avLst/>
          </a:prstGeom>
        </p:spPr>
        <p:txBody>
          <a:bodyPr rIns="108000"/>
          <a:lstStyle>
            <a:lvl1pPr marL="0" indent="0" algn="ctr">
              <a:buNone/>
              <a:defRPr sz="2200"/>
            </a:lvl1pPr>
            <a:lvl2pPr marL="191998">
              <a:defRPr sz="1800"/>
            </a:lvl2pPr>
            <a:lvl3pPr marL="495995">
              <a:defRPr sz="1600"/>
            </a:lvl3pPr>
            <a:lvl4pPr marL="655993">
              <a:defRPr sz="1400"/>
            </a:lvl4pPr>
            <a:lvl5pPr marL="859991"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A1E6F5D-0F6F-0043-BEA3-F803CC03CD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4516" y="1630156"/>
            <a:ext cx="1847850" cy="1849438"/>
          </a:xfrm>
          <a:prstGeom prst="rect">
            <a:avLst/>
          </a:prstGeom>
          <a:solidFill>
            <a:srgbClr val="DFDFE0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3ADA699-F59A-A840-BD9F-326C84D6710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56075" y="1610642"/>
            <a:ext cx="1847850" cy="1849438"/>
          </a:xfrm>
          <a:prstGeom prst="rect">
            <a:avLst/>
          </a:prstGeom>
          <a:solidFill>
            <a:srgbClr val="DFDFE0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E2BC0DA-6801-0148-B283-FEADD2A0B2B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63603" y="1610642"/>
            <a:ext cx="1847850" cy="1849438"/>
          </a:xfrm>
          <a:prstGeom prst="rect">
            <a:avLst/>
          </a:prstGeom>
          <a:solidFill>
            <a:srgbClr val="DFDFE0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6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able,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7556" y="1490400"/>
            <a:ext cx="4483807" cy="3582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1582" y="289645"/>
            <a:ext cx="8600000" cy="921111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8" name="Table Placeholder 2">
            <a:extLst>
              <a:ext uri="{FF2B5EF4-FFF2-40B4-BE49-F238E27FC236}">
                <a16:creationId xmlns:a16="http://schemas.microsoft.com/office/drawing/2014/main" id="{08D57F72-B5E8-2E4C-BD20-DE8C86321FA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91582" y="1490401"/>
            <a:ext cx="4487333" cy="35819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0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harts,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391586" y="1412801"/>
            <a:ext cx="4487333" cy="36465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5279320" y="1412801"/>
            <a:ext cx="4485569" cy="36465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427626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84" y="1490399"/>
            <a:ext cx="9380000" cy="358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354355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83" y="1954213"/>
            <a:ext cx="9378598" cy="310515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9796" y="1319758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noProof="0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2984859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, On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72" y="1490400"/>
            <a:ext cx="4483807" cy="3582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8" name="Table Placeholder 2">
            <a:extLst>
              <a:ext uri="{FF2B5EF4-FFF2-40B4-BE49-F238E27FC236}">
                <a16:creationId xmlns:a16="http://schemas.microsoft.com/office/drawing/2014/main" id="{08D57F72-B5E8-2E4C-BD20-DE8C86321FA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275794" y="1490401"/>
            <a:ext cx="4487333" cy="35819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96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588" y="2136930"/>
            <a:ext cx="3033219" cy="2922436"/>
          </a:xfrm>
          <a:prstGeom prst="rect">
            <a:avLst/>
          </a:prstGeom>
        </p:spPr>
        <p:txBody>
          <a:bodyPr rIns="108000"/>
          <a:lstStyle>
            <a:lvl1pPr marL="0" indent="0">
              <a:buNone/>
              <a:defRPr sz="2200"/>
            </a:lvl1pPr>
            <a:lvl2pPr marL="191998">
              <a:defRPr sz="1800"/>
            </a:lvl2pPr>
            <a:lvl3pPr marL="495995">
              <a:defRPr sz="1600"/>
            </a:lvl3pPr>
            <a:lvl4pPr marL="655993">
              <a:defRPr sz="1400"/>
            </a:lvl4pPr>
            <a:lvl5pPr marL="859991"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89808" y="1965759"/>
            <a:ext cx="303500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560649" y="1965759"/>
            <a:ext cx="303500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729894" y="1965759"/>
            <a:ext cx="303500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3563405" y="2136930"/>
            <a:ext cx="3033219" cy="2922436"/>
          </a:xfrm>
          <a:prstGeom prst="rect">
            <a:avLst/>
          </a:prstGeom>
        </p:spPr>
        <p:txBody>
          <a:bodyPr rIns="108000"/>
          <a:lstStyle>
            <a:lvl1pPr marL="0" indent="0">
              <a:buNone/>
              <a:defRPr sz="2200"/>
            </a:lvl1pPr>
            <a:lvl2pPr marL="191998">
              <a:defRPr sz="1800"/>
            </a:lvl2pPr>
            <a:lvl3pPr marL="495995">
              <a:defRPr sz="1600"/>
            </a:lvl3pPr>
            <a:lvl4pPr marL="655993">
              <a:defRPr sz="1400"/>
            </a:lvl4pPr>
            <a:lvl5pPr marL="859991"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4"/>
          </p:nvPr>
        </p:nvSpPr>
        <p:spPr>
          <a:xfrm>
            <a:off x="6738524" y="2136930"/>
            <a:ext cx="3033219" cy="2922436"/>
          </a:xfrm>
          <a:prstGeom prst="rect">
            <a:avLst/>
          </a:prstGeom>
        </p:spPr>
        <p:txBody>
          <a:bodyPr rIns="108000"/>
          <a:lstStyle>
            <a:lvl1pPr marL="0" indent="0">
              <a:buNone/>
              <a:defRPr sz="2200"/>
            </a:lvl1pPr>
            <a:lvl2pPr marL="191998">
              <a:defRPr sz="1800"/>
            </a:lvl2pPr>
            <a:lvl3pPr marL="495995">
              <a:defRPr sz="1600"/>
            </a:lvl3pPr>
            <a:lvl4pPr marL="655993">
              <a:defRPr sz="1400"/>
            </a:lvl4pPr>
            <a:lvl5pPr marL="859991"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89796" y="1321200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4949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391583" y="1490664"/>
            <a:ext cx="9380000" cy="35687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9280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391583" y="1944689"/>
            <a:ext cx="9380000" cy="3114676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89796" y="1321200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39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5756"/>
            <a:ext cx="8698177" cy="26763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0" y="3406584"/>
            <a:ext cx="1335831" cy="120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271889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821521" y="2271889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5" y="2391579"/>
            <a:ext cx="8011550" cy="908990"/>
          </a:xfrm>
        </p:spPr>
        <p:txBody>
          <a:bodyPr anchor="ctr">
            <a:normAutofit/>
          </a:bodyPr>
          <a:lstStyle>
            <a:lvl1pPr algn="r"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935" y="3526810"/>
            <a:ext cx="8011550" cy="1420014"/>
          </a:xfrm>
        </p:spPr>
        <p:txBody>
          <a:bodyPr>
            <a:normAutofit/>
          </a:bodyPr>
          <a:lstStyle>
            <a:lvl1pPr marL="0" indent="0" algn="r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1213" y="2391580"/>
            <a:ext cx="961793" cy="90899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1082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1585" y="1412800"/>
            <a:ext cx="4489098" cy="41359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CA" noProof="0" dirty="0"/>
              <a:t>Add subhead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279339" y="1412800"/>
            <a:ext cx="4484926" cy="41359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CA" noProof="0" dirty="0"/>
              <a:t>Add subhead here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391586" y="1944689"/>
            <a:ext cx="4487333" cy="3114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5279320" y="1944689"/>
            <a:ext cx="4485569" cy="3114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2629456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391591" y="1490664"/>
            <a:ext cx="9380000" cy="35687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2522138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391606" y="1944689"/>
            <a:ext cx="9371541" cy="311467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9796" y="1321200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4425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391606" y="1490664"/>
            <a:ext cx="4482041" cy="35687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5279342" y="1490664"/>
            <a:ext cx="4485568" cy="35687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703597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05864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Source: Insert source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9796" y="1321200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34824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grpSp>
        <p:nvGrpSpPr>
          <p:cNvPr id="6" name="Groupe 26">
            <a:extLst>
              <a:ext uri="{FF2B5EF4-FFF2-40B4-BE49-F238E27FC236}">
                <a16:creationId xmlns:a16="http://schemas.microsoft.com/office/drawing/2014/main" id="{DAD751AC-9883-4D70-8B8E-7E3B321964A7}"/>
              </a:ext>
            </a:extLst>
          </p:cNvPr>
          <p:cNvGrpSpPr/>
          <p:nvPr userDrawn="1"/>
        </p:nvGrpSpPr>
        <p:grpSpPr>
          <a:xfrm>
            <a:off x="9470174" y="357188"/>
            <a:ext cx="342900" cy="357188"/>
            <a:chOff x="8448676" y="357188"/>
            <a:chExt cx="342900" cy="357188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08A33522-4D11-4D90-B445-7319B1860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48676" y="357188"/>
              <a:ext cx="342900" cy="357188"/>
            </a:xfrm>
            <a:custGeom>
              <a:avLst/>
              <a:gdLst>
                <a:gd name="T0" fmla="*/ 179 w 232"/>
                <a:gd name="T1" fmla="*/ 129 h 241"/>
                <a:gd name="T2" fmla="*/ 183 w 232"/>
                <a:gd name="T3" fmla="*/ 124 h 241"/>
                <a:gd name="T4" fmla="*/ 232 w 232"/>
                <a:gd name="T5" fmla="*/ 101 h 241"/>
                <a:gd name="T6" fmla="*/ 207 w 232"/>
                <a:gd name="T7" fmla="*/ 46 h 241"/>
                <a:gd name="T8" fmla="*/ 156 w 232"/>
                <a:gd name="T9" fmla="*/ 70 h 241"/>
                <a:gd name="T10" fmla="*/ 153 w 232"/>
                <a:gd name="T11" fmla="*/ 71 h 241"/>
                <a:gd name="T12" fmla="*/ 146 w 232"/>
                <a:gd name="T13" fmla="*/ 64 h 241"/>
                <a:gd name="T14" fmla="*/ 146 w 232"/>
                <a:gd name="T15" fmla="*/ 0 h 241"/>
                <a:gd name="T16" fmla="*/ 86 w 232"/>
                <a:gd name="T17" fmla="*/ 0 h 241"/>
                <a:gd name="T18" fmla="*/ 86 w 232"/>
                <a:gd name="T19" fmla="*/ 64 h 241"/>
                <a:gd name="T20" fmla="*/ 80 w 232"/>
                <a:gd name="T21" fmla="*/ 71 h 241"/>
                <a:gd name="T22" fmla="*/ 77 w 232"/>
                <a:gd name="T23" fmla="*/ 70 h 241"/>
                <a:gd name="T24" fmla="*/ 26 w 232"/>
                <a:gd name="T25" fmla="*/ 46 h 241"/>
                <a:gd name="T26" fmla="*/ 0 w 232"/>
                <a:gd name="T27" fmla="*/ 101 h 241"/>
                <a:gd name="T28" fmla="*/ 50 w 232"/>
                <a:gd name="T29" fmla="*/ 124 h 241"/>
                <a:gd name="T30" fmla="*/ 54 w 232"/>
                <a:gd name="T31" fmla="*/ 129 h 241"/>
                <a:gd name="T32" fmla="*/ 52 w 232"/>
                <a:gd name="T33" fmla="*/ 134 h 241"/>
                <a:gd name="T34" fmla="*/ 12 w 232"/>
                <a:gd name="T35" fmla="*/ 173 h 241"/>
                <a:gd name="T36" fmla="*/ 55 w 232"/>
                <a:gd name="T37" fmla="*/ 216 h 241"/>
                <a:gd name="T38" fmla="*/ 95 w 232"/>
                <a:gd name="T39" fmla="*/ 176 h 241"/>
                <a:gd name="T40" fmla="*/ 99 w 232"/>
                <a:gd name="T41" fmla="*/ 174 h 241"/>
                <a:gd name="T42" fmla="*/ 106 w 232"/>
                <a:gd name="T43" fmla="*/ 181 h 241"/>
                <a:gd name="T44" fmla="*/ 106 w 232"/>
                <a:gd name="T45" fmla="*/ 241 h 241"/>
                <a:gd name="T46" fmla="*/ 127 w 232"/>
                <a:gd name="T47" fmla="*/ 241 h 241"/>
                <a:gd name="T48" fmla="*/ 127 w 232"/>
                <a:gd name="T49" fmla="*/ 181 h 241"/>
                <a:gd name="T50" fmla="*/ 133 w 232"/>
                <a:gd name="T51" fmla="*/ 174 h 241"/>
                <a:gd name="T52" fmla="*/ 138 w 232"/>
                <a:gd name="T53" fmla="*/ 176 h 241"/>
                <a:gd name="T54" fmla="*/ 178 w 232"/>
                <a:gd name="T55" fmla="*/ 216 h 241"/>
                <a:gd name="T56" fmla="*/ 220 w 232"/>
                <a:gd name="T57" fmla="*/ 173 h 241"/>
                <a:gd name="T58" fmla="*/ 181 w 232"/>
                <a:gd name="T59" fmla="*/ 134 h 241"/>
                <a:gd name="T60" fmla="*/ 179 w 232"/>
                <a:gd name="T61" fmla="*/ 12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2" h="241">
                  <a:moveTo>
                    <a:pt x="179" y="129"/>
                  </a:moveTo>
                  <a:cubicBezTo>
                    <a:pt x="179" y="127"/>
                    <a:pt x="181" y="125"/>
                    <a:pt x="183" y="124"/>
                  </a:cubicBezTo>
                  <a:cubicBezTo>
                    <a:pt x="232" y="101"/>
                    <a:pt x="232" y="101"/>
                    <a:pt x="232" y="101"/>
                  </a:cubicBezTo>
                  <a:cubicBezTo>
                    <a:pt x="207" y="46"/>
                    <a:pt x="207" y="46"/>
                    <a:pt x="207" y="46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155" y="70"/>
                    <a:pt x="154" y="71"/>
                    <a:pt x="153" y="71"/>
                  </a:cubicBezTo>
                  <a:cubicBezTo>
                    <a:pt x="149" y="71"/>
                    <a:pt x="146" y="68"/>
                    <a:pt x="146" y="64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6" y="68"/>
                    <a:pt x="83" y="71"/>
                    <a:pt x="80" y="71"/>
                  </a:cubicBezTo>
                  <a:cubicBezTo>
                    <a:pt x="79" y="71"/>
                    <a:pt x="78" y="70"/>
                    <a:pt x="77" y="7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52" y="125"/>
                    <a:pt x="54" y="127"/>
                    <a:pt x="54" y="129"/>
                  </a:cubicBezTo>
                  <a:cubicBezTo>
                    <a:pt x="54" y="131"/>
                    <a:pt x="53" y="133"/>
                    <a:pt x="52" y="13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6" y="175"/>
                    <a:pt x="98" y="174"/>
                    <a:pt x="99" y="174"/>
                  </a:cubicBezTo>
                  <a:cubicBezTo>
                    <a:pt x="103" y="174"/>
                    <a:pt x="106" y="177"/>
                    <a:pt x="106" y="181"/>
                  </a:cubicBezTo>
                  <a:cubicBezTo>
                    <a:pt x="106" y="241"/>
                    <a:pt x="106" y="241"/>
                    <a:pt x="106" y="241"/>
                  </a:cubicBezTo>
                  <a:cubicBezTo>
                    <a:pt x="127" y="241"/>
                    <a:pt x="127" y="241"/>
                    <a:pt x="127" y="241"/>
                  </a:cubicBezTo>
                  <a:cubicBezTo>
                    <a:pt x="127" y="181"/>
                    <a:pt x="127" y="181"/>
                    <a:pt x="127" y="181"/>
                  </a:cubicBezTo>
                  <a:cubicBezTo>
                    <a:pt x="127" y="177"/>
                    <a:pt x="130" y="174"/>
                    <a:pt x="133" y="174"/>
                  </a:cubicBezTo>
                  <a:cubicBezTo>
                    <a:pt x="135" y="174"/>
                    <a:pt x="137" y="175"/>
                    <a:pt x="138" y="176"/>
                  </a:cubicBezTo>
                  <a:cubicBezTo>
                    <a:pt x="178" y="216"/>
                    <a:pt x="178" y="216"/>
                    <a:pt x="178" y="216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0" y="133"/>
                    <a:pt x="179" y="131"/>
                    <a:pt x="179" y="129"/>
                  </a:cubicBezTo>
                  <a:close/>
                </a:path>
              </a:pathLst>
            </a:custGeom>
            <a:solidFill>
              <a:srgbClr val="DA2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noProof="0" dirty="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AD4B8EC-EE62-4861-8AEB-AC6D57FB3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0126" y="357188"/>
              <a:ext cx="171450" cy="357188"/>
            </a:xfrm>
            <a:custGeom>
              <a:avLst/>
              <a:gdLst>
                <a:gd name="T0" fmla="*/ 0 w 116"/>
                <a:gd name="T1" fmla="*/ 241 h 241"/>
                <a:gd name="T2" fmla="*/ 11 w 116"/>
                <a:gd name="T3" fmla="*/ 241 h 241"/>
                <a:gd name="T4" fmla="*/ 11 w 116"/>
                <a:gd name="T5" fmla="*/ 181 h 241"/>
                <a:gd name="T6" fmla="*/ 17 w 116"/>
                <a:gd name="T7" fmla="*/ 174 h 241"/>
                <a:gd name="T8" fmla="*/ 22 w 116"/>
                <a:gd name="T9" fmla="*/ 176 h 241"/>
                <a:gd name="T10" fmla="*/ 62 w 116"/>
                <a:gd name="T11" fmla="*/ 216 h 241"/>
                <a:gd name="T12" fmla="*/ 104 w 116"/>
                <a:gd name="T13" fmla="*/ 173 h 241"/>
                <a:gd name="T14" fmla="*/ 65 w 116"/>
                <a:gd name="T15" fmla="*/ 134 h 241"/>
                <a:gd name="T16" fmla="*/ 63 w 116"/>
                <a:gd name="T17" fmla="*/ 129 h 241"/>
                <a:gd name="T18" fmla="*/ 67 w 116"/>
                <a:gd name="T19" fmla="*/ 124 h 241"/>
                <a:gd name="T20" fmla="*/ 116 w 116"/>
                <a:gd name="T21" fmla="*/ 101 h 241"/>
                <a:gd name="T22" fmla="*/ 91 w 116"/>
                <a:gd name="T23" fmla="*/ 46 h 241"/>
                <a:gd name="T24" fmla="*/ 40 w 116"/>
                <a:gd name="T25" fmla="*/ 70 h 241"/>
                <a:gd name="T26" fmla="*/ 37 w 116"/>
                <a:gd name="T27" fmla="*/ 71 h 241"/>
                <a:gd name="T28" fmla="*/ 30 w 116"/>
                <a:gd name="T29" fmla="*/ 64 h 241"/>
                <a:gd name="T30" fmla="*/ 30 w 116"/>
                <a:gd name="T31" fmla="*/ 0 h 241"/>
                <a:gd name="T32" fmla="*/ 0 w 116"/>
                <a:gd name="T33" fmla="*/ 0 h 241"/>
                <a:gd name="T34" fmla="*/ 0 w 116"/>
                <a:gd name="T3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1">
                  <a:moveTo>
                    <a:pt x="0" y="241"/>
                  </a:moveTo>
                  <a:cubicBezTo>
                    <a:pt x="11" y="241"/>
                    <a:pt x="11" y="241"/>
                    <a:pt x="11" y="241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77"/>
                    <a:pt x="14" y="174"/>
                    <a:pt x="17" y="174"/>
                  </a:cubicBezTo>
                  <a:cubicBezTo>
                    <a:pt x="19" y="174"/>
                    <a:pt x="21" y="175"/>
                    <a:pt x="22" y="176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104" y="173"/>
                    <a:pt x="104" y="173"/>
                    <a:pt x="104" y="173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64" y="133"/>
                    <a:pt x="63" y="131"/>
                    <a:pt x="63" y="129"/>
                  </a:cubicBezTo>
                  <a:cubicBezTo>
                    <a:pt x="63" y="127"/>
                    <a:pt x="65" y="125"/>
                    <a:pt x="67" y="12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39" y="70"/>
                    <a:pt x="38" y="71"/>
                    <a:pt x="37" y="71"/>
                  </a:cubicBezTo>
                  <a:cubicBezTo>
                    <a:pt x="33" y="71"/>
                    <a:pt x="30" y="68"/>
                    <a:pt x="30" y="6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1"/>
                  </a:lnTo>
                  <a:close/>
                </a:path>
              </a:pathLst>
            </a:custGeom>
            <a:solidFill>
              <a:srgbClr val="A61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236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CA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9796" y="1321200"/>
            <a:ext cx="9360000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  <p:grpSp>
        <p:nvGrpSpPr>
          <p:cNvPr id="7" name="Groupe 26">
            <a:extLst>
              <a:ext uri="{FF2B5EF4-FFF2-40B4-BE49-F238E27FC236}">
                <a16:creationId xmlns:a16="http://schemas.microsoft.com/office/drawing/2014/main" id="{395D8059-C56E-44E0-B26E-E8175F9F5BD1}"/>
              </a:ext>
            </a:extLst>
          </p:cNvPr>
          <p:cNvGrpSpPr/>
          <p:nvPr userDrawn="1"/>
        </p:nvGrpSpPr>
        <p:grpSpPr>
          <a:xfrm>
            <a:off x="9470174" y="357188"/>
            <a:ext cx="342900" cy="357188"/>
            <a:chOff x="8448676" y="357188"/>
            <a:chExt cx="342900" cy="357188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E060FAE-66EB-43C1-8EBD-FA8D7AB87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48676" y="357188"/>
              <a:ext cx="342900" cy="357188"/>
            </a:xfrm>
            <a:custGeom>
              <a:avLst/>
              <a:gdLst>
                <a:gd name="T0" fmla="*/ 179 w 232"/>
                <a:gd name="T1" fmla="*/ 129 h 241"/>
                <a:gd name="T2" fmla="*/ 183 w 232"/>
                <a:gd name="T3" fmla="*/ 124 h 241"/>
                <a:gd name="T4" fmla="*/ 232 w 232"/>
                <a:gd name="T5" fmla="*/ 101 h 241"/>
                <a:gd name="T6" fmla="*/ 207 w 232"/>
                <a:gd name="T7" fmla="*/ 46 h 241"/>
                <a:gd name="T8" fmla="*/ 156 w 232"/>
                <a:gd name="T9" fmla="*/ 70 h 241"/>
                <a:gd name="T10" fmla="*/ 153 w 232"/>
                <a:gd name="T11" fmla="*/ 71 h 241"/>
                <a:gd name="T12" fmla="*/ 146 w 232"/>
                <a:gd name="T13" fmla="*/ 64 h 241"/>
                <a:gd name="T14" fmla="*/ 146 w 232"/>
                <a:gd name="T15" fmla="*/ 0 h 241"/>
                <a:gd name="T16" fmla="*/ 86 w 232"/>
                <a:gd name="T17" fmla="*/ 0 h 241"/>
                <a:gd name="T18" fmla="*/ 86 w 232"/>
                <a:gd name="T19" fmla="*/ 64 h 241"/>
                <a:gd name="T20" fmla="*/ 80 w 232"/>
                <a:gd name="T21" fmla="*/ 71 h 241"/>
                <a:gd name="T22" fmla="*/ 77 w 232"/>
                <a:gd name="T23" fmla="*/ 70 h 241"/>
                <a:gd name="T24" fmla="*/ 26 w 232"/>
                <a:gd name="T25" fmla="*/ 46 h 241"/>
                <a:gd name="T26" fmla="*/ 0 w 232"/>
                <a:gd name="T27" fmla="*/ 101 h 241"/>
                <a:gd name="T28" fmla="*/ 50 w 232"/>
                <a:gd name="T29" fmla="*/ 124 h 241"/>
                <a:gd name="T30" fmla="*/ 54 w 232"/>
                <a:gd name="T31" fmla="*/ 129 h 241"/>
                <a:gd name="T32" fmla="*/ 52 w 232"/>
                <a:gd name="T33" fmla="*/ 134 h 241"/>
                <a:gd name="T34" fmla="*/ 12 w 232"/>
                <a:gd name="T35" fmla="*/ 173 h 241"/>
                <a:gd name="T36" fmla="*/ 55 w 232"/>
                <a:gd name="T37" fmla="*/ 216 h 241"/>
                <a:gd name="T38" fmla="*/ 95 w 232"/>
                <a:gd name="T39" fmla="*/ 176 h 241"/>
                <a:gd name="T40" fmla="*/ 99 w 232"/>
                <a:gd name="T41" fmla="*/ 174 h 241"/>
                <a:gd name="T42" fmla="*/ 106 w 232"/>
                <a:gd name="T43" fmla="*/ 181 h 241"/>
                <a:gd name="T44" fmla="*/ 106 w 232"/>
                <a:gd name="T45" fmla="*/ 241 h 241"/>
                <a:gd name="T46" fmla="*/ 127 w 232"/>
                <a:gd name="T47" fmla="*/ 241 h 241"/>
                <a:gd name="T48" fmla="*/ 127 w 232"/>
                <a:gd name="T49" fmla="*/ 181 h 241"/>
                <a:gd name="T50" fmla="*/ 133 w 232"/>
                <a:gd name="T51" fmla="*/ 174 h 241"/>
                <a:gd name="T52" fmla="*/ 138 w 232"/>
                <a:gd name="T53" fmla="*/ 176 h 241"/>
                <a:gd name="T54" fmla="*/ 178 w 232"/>
                <a:gd name="T55" fmla="*/ 216 h 241"/>
                <a:gd name="T56" fmla="*/ 220 w 232"/>
                <a:gd name="T57" fmla="*/ 173 h 241"/>
                <a:gd name="T58" fmla="*/ 181 w 232"/>
                <a:gd name="T59" fmla="*/ 134 h 241"/>
                <a:gd name="T60" fmla="*/ 179 w 232"/>
                <a:gd name="T61" fmla="*/ 12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2" h="241">
                  <a:moveTo>
                    <a:pt x="179" y="129"/>
                  </a:moveTo>
                  <a:cubicBezTo>
                    <a:pt x="179" y="127"/>
                    <a:pt x="181" y="125"/>
                    <a:pt x="183" y="124"/>
                  </a:cubicBezTo>
                  <a:cubicBezTo>
                    <a:pt x="232" y="101"/>
                    <a:pt x="232" y="101"/>
                    <a:pt x="232" y="101"/>
                  </a:cubicBezTo>
                  <a:cubicBezTo>
                    <a:pt x="207" y="46"/>
                    <a:pt x="207" y="46"/>
                    <a:pt x="207" y="46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155" y="70"/>
                    <a:pt x="154" y="71"/>
                    <a:pt x="153" y="71"/>
                  </a:cubicBezTo>
                  <a:cubicBezTo>
                    <a:pt x="149" y="71"/>
                    <a:pt x="146" y="68"/>
                    <a:pt x="146" y="64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6" y="68"/>
                    <a:pt x="83" y="71"/>
                    <a:pt x="80" y="71"/>
                  </a:cubicBezTo>
                  <a:cubicBezTo>
                    <a:pt x="79" y="71"/>
                    <a:pt x="78" y="70"/>
                    <a:pt x="77" y="7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52" y="125"/>
                    <a:pt x="54" y="127"/>
                    <a:pt x="54" y="129"/>
                  </a:cubicBezTo>
                  <a:cubicBezTo>
                    <a:pt x="54" y="131"/>
                    <a:pt x="53" y="133"/>
                    <a:pt x="52" y="13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6" y="175"/>
                    <a:pt x="98" y="174"/>
                    <a:pt x="99" y="174"/>
                  </a:cubicBezTo>
                  <a:cubicBezTo>
                    <a:pt x="103" y="174"/>
                    <a:pt x="106" y="177"/>
                    <a:pt x="106" y="181"/>
                  </a:cubicBezTo>
                  <a:cubicBezTo>
                    <a:pt x="106" y="241"/>
                    <a:pt x="106" y="241"/>
                    <a:pt x="106" y="241"/>
                  </a:cubicBezTo>
                  <a:cubicBezTo>
                    <a:pt x="127" y="241"/>
                    <a:pt x="127" y="241"/>
                    <a:pt x="127" y="241"/>
                  </a:cubicBezTo>
                  <a:cubicBezTo>
                    <a:pt x="127" y="181"/>
                    <a:pt x="127" y="181"/>
                    <a:pt x="127" y="181"/>
                  </a:cubicBezTo>
                  <a:cubicBezTo>
                    <a:pt x="127" y="177"/>
                    <a:pt x="130" y="174"/>
                    <a:pt x="133" y="174"/>
                  </a:cubicBezTo>
                  <a:cubicBezTo>
                    <a:pt x="135" y="174"/>
                    <a:pt x="137" y="175"/>
                    <a:pt x="138" y="176"/>
                  </a:cubicBezTo>
                  <a:cubicBezTo>
                    <a:pt x="178" y="216"/>
                    <a:pt x="178" y="216"/>
                    <a:pt x="178" y="216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0" y="133"/>
                    <a:pt x="179" y="131"/>
                    <a:pt x="179" y="129"/>
                  </a:cubicBezTo>
                  <a:close/>
                </a:path>
              </a:pathLst>
            </a:custGeom>
            <a:solidFill>
              <a:srgbClr val="DA2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noProof="0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028E0682-832C-4B65-810C-DA724D97E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0126" y="357188"/>
              <a:ext cx="171450" cy="357188"/>
            </a:xfrm>
            <a:custGeom>
              <a:avLst/>
              <a:gdLst>
                <a:gd name="T0" fmla="*/ 0 w 116"/>
                <a:gd name="T1" fmla="*/ 241 h 241"/>
                <a:gd name="T2" fmla="*/ 11 w 116"/>
                <a:gd name="T3" fmla="*/ 241 h 241"/>
                <a:gd name="T4" fmla="*/ 11 w 116"/>
                <a:gd name="T5" fmla="*/ 181 h 241"/>
                <a:gd name="T6" fmla="*/ 17 w 116"/>
                <a:gd name="T7" fmla="*/ 174 h 241"/>
                <a:gd name="T8" fmla="*/ 22 w 116"/>
                <a:gd name="T9" fmla="*/ 176 h 241"/>
                <a:gd name="T10" fmla="*/ 62 w 116"/>
                <a:gd name="T11" fmla="*/ 216 h 241"/>
                <a:gd name="T12" fmla="*/ 104 w 116"/>
                <a:gd name="T13" fmla="*/ 173 h 241"/>
                <a:gd name="T14" fmla="*/ 65 w 116"/>
                <a:gd name="T15" fmla="*/ 134 h 241"/>
                <a:gd name="T16" fmla="*/ 63 w 116"/>
                <a:gd name="T17" fmla="*/ 129 h 241"/>
                <a:gd name="T18" fmla="*/ 67 w 116"/>
                <a:gd name="T19" fmla="*/ 124 h 241"/>
                <a:gd name="T20" fmla="*/ 116 w 116"/>
                <a:gd name="T21" fmla="*/ 101 h 241"/>
                <a:gd name="T22" fmla="*/ 91 w 116"/>
                <a:gd name="T23" fmla="*/ 46 h 241"/>
                <a:gd name="T24" fmla="*/ 40 w 116"/>
                <a:gd name="T25" fmla="*/ 70 h 241"/>
                <a:gd name="T26" fmla="*/ 37 w 116"/>
                <a:gd name="T27" fmla="*/ 71 h 241"/>
                <a:gd name="T28" fmla="*/ 30 w 116"/>
                <a:gd name="T29" fmla="*/ 64 h 241"/>
                <a:gd name="T30" fmla="*/ 30 w 116"/>
                <a:gd name="T31" fmla="*/ 0 h 241"/>
                <a:gd name="T32" fmla="*/ 0 w 116"/>
                <a:gd name="T33" fmla="*/ 0 h 241"/>
                <a:gd name="T34" fmla="*/ 0 w 116"/>
                <a:gd name="T3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1">
                  <a:moveTo>
                    <a:pt x="0" y="241"/>
                  </a:moveTo>
                  <a:cubicBezTo>
                    <a:pt x="11" y="241"/>
                    <a:pt x="11" y="241"/>
                    <a:pt x="11" y="241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77"/>
                    <a:pt x="14" y="174"/>
                    <a:pt x="17" y="174"/>
                  </a:cubicBezTo>
                  <a:cubicBezTo>
                    <a:pt x="19" y="174"/>
                    <a:pt x="21" y="175"/>
                    <a:pt x="22" y="176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104" y="173"/>
                    <a:pt x="104" y="173"/>
                    <a:pt x="104" y="173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64" y="133"/>
                    <a:pt x="63" y="131"/>
                    <a:pt x="63" y="129"/>
                  </a:cubicBezTo>
                  <a:cubicBezTo>
                    <a:pt x="63" y="127"/>
                    <a:pt x="65" y="125"/>
                    <a:pt x="67" y="12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39" y="70"/>
                    <a:pt x="38" y="71"/>
                    <a:pt x="37" y="71"/>
                  </a:cubicBezTo>
                  <a:cubicBezTo>
                    <a:pt x="33" y="71"/>
                    <a:pt x="30" y="68"/>
                    <a:pt x="30" y="6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1"/>
                  </a:lnTo>
                  <a:close/>
                </a:path>
              </a:pathLst>
            </a:custGeom>
            <a:solidFill>
              <a:srgbClr val="A61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5909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3564071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0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934" y="1947394"/>
            <a:ext cx="3915298" cy="299943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769" y="1947394"/>
            <a:ext cx="3916715" cy="299943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02522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—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B66F0A-85F7-E14F-91EA-C966DE4207D5}"/>
              </a:ext>
            </a:extLst>
          </p:cNvPr>
          <p:cNvSpPr/>
          <p:nvPr userDrawn="1"/>
        </p:nvSpPr>
        <p:spPr>
          <a:xfrm>
            <a:off x="0" y="0"/>
            <a:ext cx="5075238" cy="5773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9395862" y="5358008"/>
            <a:ext cx="76413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fld id="{69F2A69A-8C5B-4563-A5B5-4471195CD7EC}" type="slidenum">
              <a:rPr lang="en-AU" sz="1333" b="1" smtClean="0">
                <a:solidFill>
                  <a:schemeClr val="tx1"/>
                </a:solidFill>
              </a:rPr>
              <a:pPr algn="ctr"/>
              <a:t>‹N°›</a:t>
            </a:fld>
            <a:endParaRPr lang="fr-CA" sz="1333" b="1" baseline="0" noProof="0" dirty="0">
              <a:solidFill>
                <a:schemeClr val="tx1"/>
              </a:solidFill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A08C1C1-B612-4719-9301-E3E455DA0E98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507047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91535D-BCDF-4249-AB4D-31F032D8854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2400" y="2580384"/>
            <a:ext cx="4489195" cy="600215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CA" noProof="0" dirty="0"/>
              <a:t>Click to edit Master subtitle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B6CD2E5-125A-43A6-BBD4-173333AD0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113" y="1007445"/>
            <a:ext cx="4489450" cy="1436688"/>
          </a:xfrm>
        </p:spPr>
        <p:txBody>
          <a:bodyPr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331997" indent="0">
              <a:buFontTx/>
              <a:buNone/>
              <a:defRPr>
                <a:solidFill>
                  <a:schemeClr val="bg1"/>
                </a:solidFill>
              </a:defRPr>
            </a:lvl2pPr>
            <a:lvl3pPr marL="523995" indent="0">
              <a:buFontTx/>
              <a:buNone/>
              <a:defRPr>
                <a:solidFill>
                  <a:schemeClr val="bg1"/>
                </a:solidFill>
              </a:defRPr>
            </a:lvl3pPr>
            <a:lvl4pPr marL="831992" indent="0">
              <a:buFontTx/>
              <a:buNone/>
              <a:defRPr>
                <a:solidFill>
                  <a:schemeClr val="bg1"/>
                </a:solidFill>
              </a:defRPr>
            </a:lvl4pPr>
            <a:lvl5pPr marL="101199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CA" dirty="0">
                <a:solidFill>
                  <a:schemeClr val="bg1"/>
                </a:solidFill>
              </a:rPr>
              <a:t>Click to edit 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>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78F6B71-C94B-46E7-8AF2-93701757D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321" y="1490400"/>
            <a:ext cx="4483807" cy="3582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404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 —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476889" y="357195"/>
            <a:ext cx="4291541" cy="837152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" y="0"/>
            <a:ext cx="5079999" cy="5715000"/>
          </a:xfrm>
          <a:solidFill>
            <a:srgbClr val="DFDFE0"/>
          </a:solidFill>
        </p:spPr>
        <p:txBody>
          <a:bodyPr tIns="0" anchor="t">
            <a:normAutofit/>
          </a:bodyPr>
          <a:lstStyle>
            <a:lvl1pPr marL="0" indent="0" algn="ctr">
              <a:spcBef>
                <a:spcPts val="667"/>
              </a:spcBef>
              <a:buFont typeface="Arial"/>
              <a:buNone/>
              <a:defRPr sz="2444" b="0" baseline="0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CA" dirty="0"/>
              <a:t>Click on the icon below </a:t>
            </a:r>
            <a:br>
              <a:rPr lang="en-CA" dirty="0"/>
            </a:br>
            <a:r>
              <a:rPr lang="en-CA" dirty="0"/>
              <a:t>to add an image to this shape</a:t>
            </a:r>
          </a:p>
          <a:p>
            <a:r>
              <a:rPr lang="en-CA" dirty="0"/>
              <a:t>Entrepreneur (Colour)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9560278" y="5358008"/>
            <a:ext cx="59972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fld id="{69F2A69A-8C5B-4563-A5B5-4471195CD7EC}" type="slidenum">
              <a:rPr lang="en-AU" sz="1333" b="1" baseline="0" smtClean="0">
                <a:solidFill>
                  <a:schemeClr val="bg1"/>
                </a:solidFill>
              </a:rPr>
              <a:pPr algn="ctr"/>
              <a:t>‹N°›</a:t>
            </a:fld>
            <a:endParaRPr lang="fr-CA" sz="1333" b="1" baseline="0" noProof="0" dirty="0">
              <a:solidFill>
                <a:schemeClr val="bg1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8A32FC1-760E-EC4C-9184-B3BC1413E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6889" y="1894743"/>
            <a:ext cx="4291541" cy="3582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2"/>
              </a:buClr>
              <a:buSzPct val="90000"/>
              <a:buFont typeface="Wingdings" pitchFamily="2" charset="2"/>
              <a:buChar char="§"/>
              <a:defRPr sz="2400" baseline="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sz="2200" baseline="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2000" baseline="0"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 sz="1800" baseline="0"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 sz="1600" baseline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0F594B5-1228-3742-AA10-9C374C0834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8254" y="1321200"/>
            <a:ext cx="4291542" cy="304699"/>
          </a:xfrm>
        </p:spPr>
        <p:txBody>
          <a:bodyPr>
            <a:spAutoFit/>
          </a:bodyPr>
          <a:lstStyle>
            <a:lvl1pPr marL="0" indent="0">
              <a:buNone/>
              <a:defRPr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CA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0307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3" y="627691"/>
            <a:ext cx="8011553" cy="90078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292" y="1947394"/>
            <a:ext cx="3726939" cy="57761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935" y="2525007"/>
            <a:ext cx="3915296" cy="24218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128" y="1947394"/>
            <a:ext cx="3728357" cy="57673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1770" y="2525007"/>
            <a:ext cx="3916716" cy="24218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2139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94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4133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5" y="627689"/>
            <a:ext cx="8011549" cy="900783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872" y="1947394"/>
            <a:ext cx="4673613" cy="299942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935" y="1947394"/>
            <a:ext cx="3158398" cy="2999431"/>
          </a:xfrm>
        </p:spPr>
        <p:txBody>
          <a:bodyPr anchor="ctr"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0386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1867"/>
            <a:ext cx="8698177" cy="267637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2" y="1642695"/>
            <a:ext cx="1335831" cy="120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508000"/>
            <a:ext cx="8698177" cy="11401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821523" y="508000"/>
            <a:ext cx="1335831" cy="114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36" y="627690"/>
            <a:ext cx="8011548" cy="900782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6945" y="1947395"/>
            <a:ext cx="4521541" cy="2999427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936" y="1947395"/>
            <a:ext cx="3230213" cy="2999429"/>
          </a:xfrm>
        </p:spPr>
        <p:txBody>
          <a:bodyPr anchor="ctr"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9509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4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6935" y="627690"/>
            <a:ext cx="8011551" cy="900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935" y="1947394"/>
            <a:ext cx="8011551" cy="2999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2484" y="4946823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6934" y="4946824"/>
            <a:ext cx="57255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Source: Insert source here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1213" y="627690"/>
            <a:ext cx="961793" cy="90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9565583" y="5358008"/>
            <a:ext cx="594430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fld id="{69F2A69A-8C5B-4563-A5B5-4471195CD7EC}" type="slidenum">
              <a:rPr lang="en-AU" sz="1333" b="1" smtClean="0">
                <a:solidFill>
                  <a:schemeClr val="tx1"/>
                </a:solidFill>
              </a:rPr>
              <a:pPr algn="ctr"/>
              <a:t>‹N°›</a:t>
            </a:fld>
            <a:endParaRPr lang="fr-CA" sz="1333" b="1" baseline="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49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  <p:sldLayoutId id="2147484643" r:id="rId13"/>
    <p:sldLayoutId id="2147484644" r:id="rId14"/>
    <p:sldLayoutId id="2147484645" r:id="rId15"/>
    <p:sldLayoutId id="2147484646" r:id="rId16"/>
    <p:sldLayoutId id="2147484647" r:id="rId17"/>
    <p:sldLayoutId id="2147484648" r:id="rId18"/>
    <p:sldLayoutId id="2147484649" r:id="rId19"/>
    <p:sldLayoutId id="2147484650" r:id="rId20"/>
    <p:sldLayoutId id="2147484651" r:id="rId21"/>
    <p:sldLayoutId id="2147484653" r:id="rId22"/>
    <p:sldLayoutId id="2147484654" r:id="rId23"/>
    <p:sldLayoutId id="2147483682" r:id="rId24"/>
    <p:sldLayoutId id="2147483725" r:id="rId25"/>
    <p:sldLayoutId id="2147483834" r:id="rId26"/>
    <p:sldLayoutId id="2147483727" r:id="rId27"/>
    <p:sldLayoutId id="2147483741" r:id="rId28"/>
    <p:sldLayoutId id="2147483743" r:id="rId29"/>
    <p:sldLayoutId id="2147483653" r:id="rId30"/>
    <p:sldLayoutId id="2147483746" r:id="rId31"/>
    <p:sldLayoutId id="2147483747" r:id="rId32"/>
    <p:sldLayoutId id="2147483742" r:id="rId33"/>
    <p:sldLayoutId id="2147483654" r:id="rId34"/>
    <p:sldLayoutId id="2147483728" r:id="rId35"/>
    <p:sldLayoutId id="2147483687" r:id="rId36"/>
    <p:sldLayoutId id="2147483729" r:id="rId37"/>
    <p:sldLayoutId id="2147483655" r:id="rId38"/>
    <p:sldLayoutId id="2147483740" r:id="rId39"/>
    <p:sldLayoutId id="2147483827" r:id="rId40"/>
    <p:sldLayoutId id="2147483777" r:id="rId41"/>
  </p:sldLayoutIdLst>
  <p:hf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6.JP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3.jp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9.JP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jpg"/><Relationship Id="rId12" Type="http://schemas.openxmlformats.org/officeDocument/2006/relationships/image" Target="../media/image34.JP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5.jpg"/><Relationship Id="rId11" Type="http://schemas.openxmlformats.org/officeDocument/2006/relationships/image" Target="../media/image33.jpg"/><Relationship Id="rId5" Type="http://schemas.openxmlformats.org/officeDocument/2006/relationships/image" Target="../media/image14.jpeg"/><Relationship Id="rId10" Type="http://schemas.openxmlformats.org/officeDocument/2006/relationships/image" Target="../media/image32.jp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414C57A-757C-44AA-9792-1AD7E439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87" y="0"/>
            <a:ext cx="6720348" cy="5714999"/>
          </a:xfrm>
          <a:ln w="76200">
            <a:noFill/>
          </a:ln>
        </p:spPr>
        <p:txBody>
          <a:bodyPr>
            <a:prstTxWarp prst="textArchUpPour">
              <a:avLst/>
            </a:prstTxWarp>
            <a:normAutofit/>
          </a:bodyPr>
          <a:lstStyle/>
          <a:p>
            <a:pPr algn="ctr"/>
            <a:r>
              <a:rPr lang="fr-FR" b="1" dirty="0"/>
              <a:t>MERCI pour votre  </a:t>
            </a:r>
            <a:br>
              <a:rPr lang="fr-FR" b="1" dirty="0"/>
            </a:br>
            <a:r>
              <a:rPr lang="fr-FR" b="1" dirty="0"/>
              <a:t>CHALEUREUX </a:t>
            </a:r>
            <a:br>
              <a:rPr lang="fr-FR" b="1" dirty="0"/>
            </a:br>
            <a:r>
              <a:rPr lang="fr-FR" sz="3200" b="1" dirty="0"/>
              <a:t>ACCUEIL </a:t>
            </a:r>
            <a:r>
              <a:rPr lang="fr-FR" sz="3200" b="1" dirty="0">
                <a:sym typeface="Wingdings" panose="05000000000000000000" pitchFamily="2" charset="2"/>
              </a:rPr>
              <a:t>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1D7744-E497-4B06-A8A8-453B20ABD6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9712" y="1615988"/>
            <a:ext cx="3898593" cy="38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3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sant&#10;&#10;Description générée automatiquement">
            <a:extLst>
              <a:ext uri="{FF2B5EF4-FFF2-40B4-BE49-F238E27FC236}">
                <a16:creationId xmlns:a16="http://schemas.microsoft.com/office/drawing/2014/main" id="{5AC1E297-5D4B-4619-98D6-98F6F46D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0" y="130223"/>
            <a:ext cx="9933000" cy="458842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D908342-F48E-451F-A4BA-52D29156B802}"/>
              </a:ext>
            </a:extLst>
          </p:cNvPr>
          <p:cNvSpPr txBox="1"/>
          <p:nvPr/>
        </p:nvSpPr>
        <p:spPr>
          <a:xfrm>
            <a:off x="2140983" y="4791670"/>
            <a:ext cx="5080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highlight>
                  <a:srgbClr val="000080"/>
                </a:highlight>
              </a:rPr>
              <a:t>Enregistrement</a:t>
            </a:r>
            <a:r>
              <a:rPr lang="fr-FR" b="1" dirty="0"/>
              <a:t> de </a:t>
            </a:r>
            <a:r>
              <a:rPr lang="fr-FR" b="1" dirty="0">
                <a:highlight>
                  <a:srgbClr val="000080"/>
                </a:highlight>
              </a:rPr>
              <a:t>l’émission mensuelle « Scène locales d’Occitanie » </a:t>
            </a:r>
            <a:r>
              <a:rPr lang="fr-FR" b="1" dirty="0"/>
              <a:t>a</a:t>
            </a:r>
            <a:r>
              <a:rPr lang="fr-FR" sz="1800" b="1" dirty="0"/>
              <a:t>vec Hanane Habib du groupe de Fusion Orientale </a:t>
            </a:r>
            <a:r>
              <a:rPr lang="fr-FR" sz="1800" b="1" dirty="0" err="1"/>
              <a:t>Rwina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580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554CDA2-3498-423F-B052-E282CB2C80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0" y="-49967"/>
            <a:ext cx="15980954" cy="11298536"/>
          </a:xfrm>
        </p:spPr>
      </p:pic>
    </p:spTree>
    <p:extLst>
      <p:ext uri="{BB962C8B-B14F-4D97-AF65-F5344CB8AC3E}">
        <p14:creationId xmlns:p14="http://schemas.microsoft.com/office/powerpoint/2010/main" val="1198876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2A678B-E913-3240-9B83-7B8862FC9DC6}"/>
              </a:ext>
            </a:extLst>
          </p:cNvPr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565834" y="3107602"/>
            <a:ext cx="9358923" cy="2445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b="1" i="1" dirty="0"/>
              <a:t>( QUOI ?)    </a:t>
            </a:r>
            <a:r>
              <a:rPr lang="fr-FR" sz="2800" b="1" i="1" dirty="0">
                <a:solidFill>
                  <a:schemeClr val="bg1"/>
                </a:solidFill>
              </a:rPr>
              <a:t>« </a:t>
            </a:r>
            <a:r>
              <a:rPr lang="fr-FR" sz="2800" b="1" i="1" dirty="0"/>
              <a:t>Une VRAIE </a:t>
            </a:r>
            <a:r>
              <a:rPr lang="fr-FR" sz="2800" b="1" i="1" dirty="0">
                <a:highlight>
                  <a:srgbClr val="000080"/>
                </a:highlight>
              </a:rPr>
              <a:t>visibilité</a:t>
            </a:r>
            <a:r>
              <a:rPr lang="fr-FR" sz="2800" b="1" i="1" dirty="0"/>
              <a:t> + </a:t>
            </a:r>
            <a:r>
              <a:rPr lang="fr-FR" sz="2800" b="1" i="1" dirty="0">
                <a:highlight>
                  <a:srgbClr val="000080"/>
                </a:highlight>
              </a:rPr>
              <a:t>Mise en Relation</a:t>
            </a:r>
            <a:r>
              <a:rPr lang="fr-FR" sz="2800" b="1" i="1" dirty="0"/>
              <a:t> + </a:t>
            </a:r>
            <a:r>
              <a:rPr lang="fr-FR" sz="2800" b="1" i="1" dirty="0">
                <a:highlight>
                  <a:srgbClr val="000080"/>
                </a:highlight>
              </a:rPr>
              <a:t>Recommandations</a:t>
            </a:r>
          </a:p>
          <a:p>
            <a:pPr marL="0" indent="0">
              <a:buNone/>
            </a:pPr>
            <a:r>
              <a:rPr lang="fr-FR" sz="2800" b="1" i="1" dirty="0"/>
              <a:t>( pour QUI ?)     POUR les </a:t>
            </a:r>
            <a:r>
              <a:rPr lang="fr-FR" sz="2800" b="1" i="1" dirty="0">
                <a:highlight>
                  <a:srgbClr val="000080"/>
                </a:highlight>
              </a:rPr>
              <a:t>acteurs de la filière musique</a:t>
            </a:r>
          </a:p>
          <a:p>
            <a:pPr marL="0" indent="0">
              <a:buNone/>
            </a:pPr>
            <a:r>
              <a:rPr lang="fr-FR" sz="2800" b="1" i="1" dirty="0"/>
              <a:t>( Quelle cible ?)   </a:t>
            </a:r>
            <a:r>
              <a:rPr lang="fr-FR" sz="2800" b="1" i="1" dirty="0">
                <a:highlight>
                  <a:srgbClr val="000080"/>
                </a:highlight>
              </a:rPr>
              <a:t>auprès des pros</a:t>
            </a:r>
            <a:r>
              <a:rPr lang="fr-FR" sz="2800" b="1" i="1" dirty="0">
                <a:solidFill>
                  <a:schemeClr val="bg1"/>
                </a:solidFill>
                <a:highlight>
                  <a:srgbClr val="000080"/>
                </a:highlight>
              </a:rPr>
              <a:t> </a:t>
            </a:r>
            <a:r>
              <a:rPr lang="fr-FR" sz="2800" b="1" i="1" dirty="0">
                <a:solidFill>
                  <a:schemeClr val="bg1"/>
                </a:solidFill>
              </a:rPr>
              <a:t>(</a:t>
            </a:r>
            <a:r>
              <a:rPr lang="fr-FR" sz="2800" b="1" i="1" dirty="0"/>
              <a:t>B to B</a:t>
            </a:r>
            <a:r>
              <a:rPr lang="fr-FR" sz="2800" b="1" i="1" dirty="0">
                <a:solidFill>
                  <a:schemeClr val="bg1"/>
                </a:solidFill>
              </a:rPr>
              <a:t>) </a:t>
            </a:r>
            <a:r>
              <a:rPr lang="fr-FR" sz="2800" b="1" i="1" dirty="0"/>
              <a:t>et du </a:t>
            </a:r>
            <a:r>
              <a:rPr lang="fr-FR" sz="2800" b="1" i="1" dirty="0">
                <a:highlight>
                  <a:srgbClr val="000080"/>
                </a:highlight>
              </a:rPr>
              <a:t>grand</a:t>
            </a:r>
            <a:r>
              <a:rPr lang="fr-FR" sz="2800" b="1" i="1" dirty="0"/>
              <a:t>                                                               </a:t>
            </a:r>
            <a:r>
              <a:rPr lang="fr-FR" sz="2800" b="1" i="1" dirty="0">
                <a:highlight>
                  <a:srgbClr val="000080"/>
                </a:highlight>
              </a:rPr>
              <a:t>public</a:t>
            </a:r>
            <a:r>
              <a:rPr lang="fr-FR" sz="2800" b="1" i="1" dirty="0"/>
              <a:t> </a:t>
            </a:r>
            <a:r>
              <a:rPr lang="fr-FR" sz="2800" b="1" i="1" dirty="0">
                <a:solidFill>
                  <a:schemeClr val="bg1"/>
                </a:solidFill>
              </a:rPr>
              <a:t>(</a:t>
            </a:r>
            <a:r>
              <a:rPr lang="fr-FR" sz="2800" b="1" i="1" dirty="0"/>
              <a:t>B to C</a:t>
            </a:r>
            <a:r>
              <a:rPr lang="fr-FR" sz="2800" b="1" i="1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/>
              <a:t>( Où ?)</a:t>
            </a:r>
            <a:r>
              <a:rPr lang="fr-FR" sz="2800" b="1" i="1" dirty="0">
                <a:solidFill>
                  <a:schemeClr val="bg1"/>
                </a:solidFill>
              </a:rPr>
              <a:t>    </a:t>
            </a:r>
            <a:r>
              <a:rPr lang="fr-FR" sz="2800" b="1" i="1" dirty="0"/>
              <a:t>en </a:t>
            </a:r>
            <a:r>
              <a:rPr lang="fr-FR" sz="2800" b="1" i="1" dirty="0">
                <a:highlight>
                  <a:srgbClr val="000080"/>
                </a:highlight>
              </a:rPr>
              <a:t>Occitanie</a:t>
            </a:r>
            <a:r>
              <a:rPr lang="fr-FR" sz="2800" b="1" i="1" dirty="0"/>
              <a:t> et … </a:t>
            </a:r>
            <a:r>
              <a:rPr lang="fr-FR" sz="2800" b="1" i="1" dirty="0">
                <a:highlight>
                  <a:srgbClr val="000080"/>
                </a:highlight>
              </a:rPr>
              <a:t>bien au de-là </a:t>
            </a:r>
            <a:r>
              <a:rPr lang="fr-FR" sz="2800" b="1" i="1" dirty="0"/>
              <a:t>! </a:t>
            </a:r>
            <a:r>
              <a:rPr lang="fr-FR" sz="2800" b="1" i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D175B47-5D2B-034A-A66F-EE99D3AED9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08622" y="198733"/>
            <a:ext cx="5396397" cy="900782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/>
              <a:t>Que fait Zik Occitanie ?</a:t>
            </a:r>
            <a:endParaRPr lang="fr-CA" sz="3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C32D3F-407C-421F-A8BA-158BF3AFB3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795" y="514882"/>
            <a:ext cx="2532349" cy="2532349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B35B820-0A02-44FD-83B4-41144825E607}"/>
              </a:ext>
            </a:extLst>
          </p:cNvPr>
          <p:cNvSpPr/>
          <p:nvPr/>
        </p:nvSpPr>
        <p:spPr>
          <a:xfrm>
            <a:off x="3003453" y="1440527"/>
            <a:ext cx="87537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D52DAC-D7F8-4F2D-BCC2-81FA3BD19C94}"/>
              </a:ext>
            </a:extLst>
          </p:cNvPr>
          <p:cNvSpPr txBox="1"/>
          <p:nvPr/>
        </p:nvSpPr>
        <p:spPr>
          <a:xfrm>
            <a:off x="3163348" y="1263916"/>
            <a:ext cx="6364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4000" b="1" i="1" dirty="0"/>
              <a:t>   </a:t>
            </a:r>
            <a:r>
              <a:rPr lang="fr-FR" sz="3200" b="1" i="1" dirty="0"/>
              <a:t>Nous  </a:t>
            </a:r>
            <a:r>
              <a:rPr lang="fr-FR" sz="3200" b="1" i="1" strike="sngStrike" dirty="0"/>
              <a:t>proposons</a:t>
            </a:r>
            <a:r>
              <a:rPr lang="fr-FR" sz="3200" b="1" i="1" dirty="0"/>
              <a:t> procurons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AD97055-C142-4170-95C4-17677DEB3114}"/>
              </a:ext>
            </a:extLst>
          </p:cNvPr>
          <p:cNvSpPr/>
          <p:nvPr/>
        </p:nvSpPr>
        <p:spPr>
          <a:xfrm>
            <a:off x="2196443" y="3197902"/>
            <a:ext cx="319790" cy="22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334AD75-7549-4B94-8EB7-67C521AD994F}"/>
              </a:ext>
            </a:extLst>
          </p:cNvPr>
          <p:cNvSpPr/>
          <p:nvPr/>
        </p:nvSpPr>
        <p:spPr>
          <a:xfrm>
            <a:off x="2843558" y="3979889"/>
            <a:ext cx="319790" cy="22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C0E1CC2-AF97-40F3-A3BA-AA4A8772EDFB}"/>
              </a:ext>
            </a:extLst>
          </p:cNvPr>
          <p:cNvSpPr/>
          <p:nvPr/>
        </p:nvSpPr>
        <p:spPr>
          <a:xfrm>
            <a:off x="3302832" y="4439144"/>
            <a:ext cx="260213" cy="22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9A4D1E04-75A1-480A-9B68-A5A56DD65424}"/>
              </a:ext>
            </a:extLst>
          </p:cNvPr>
          <p:cNvSpPr/>
          <p:nvPr/>
        </p:nvSpPr>
        <p:spPr>
          <a:xfrm>
            <a:off x="1876653" y="5217460"/>
            <a:ext cx="319790" cy="22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94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61C2413-A5E1-4034-9404-1E65A049CC3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87944" y="3436301"/>
            <a:ext cx="8784112" cy="207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i="1" dirty="0">
                <a:highlight>
                  <a:srgbClr val="000080"/>
                </a:highlight>
              </a:rPr>
              <a:t>3,998,571</a:t>
            </a:r>
            <a:r>
              <a:rPr lang="fr-FR" sz="2800" b="1" i="1" dirty="0"/>
              <a:t> Référencements consultés </a:t>
            </a:r>
          </a:p>
          <a:p>
            <a:pPr marL="0" indent="0">
              <a:buNone/>
            </a:pPr>
            <a:r>
              <a:rPr lang="fr-FR" sz="2800" b="1" i="1" dirty="0"/>
              <a:t>par </a:t>
            </a:r>
            <a:r>
              <a:rPr lang="fr-FR" sz="2800" b="1" i="1" dirty="0">
                <a:highlight>
                  <a:srgbClr val="000080"/>
                </a:highlight>
              </a:rPr>
              <a:t>2,818,284</a:t>
            </a:r>
            <a:r>
              <a:rPr lang="fr-FR" sz="2800" b="1" i="1" dirty="0"/>
              <a:t> visiteurs depuis le </a:t>
            </a:r>
            <a:r>
              <a:rPr lang="fr-FR" sz="2800" b="1" i="1" dirty="0">
                <a:highlight>
                  <a:srgbClr val="000080"/>
                </a:highlight>
              </a:rPr>
              <a:t>11 mars 2017</a:t>
            </a:r>
            <a:endParaRPr lang="fr-FR" sz="2800" b="1" i="1" dirty="0">
              <a:solidFill>
                <a:schemeClr val="bg1"/>
              </a:solidFill>
              <a:highlight>
                <a:srgbClr val="000080"/>
              </a:highlight>
            </a:endParaRPr>
          </a:p>
          <a:p>
            <a:r>
              <a:rPr lang="fr-FR" sz="2800" b="1" i="1" dirty="0">
                <a:highlight>
                  <a:srgbClr val="000080"/>
                </a:highlight>
              </a:rPr>
              <a:t>1847 </a:t>
            </a:r>
            <a:r>
              <a:rPr lang="fr-FR" sz="2800" b="1" i="1" dirty="0"/>
              <a:t>référencements publiés dans </a:t>
            </a:r>
            <a:r>
              <a:rPr lang="fr-FR" sz="2800" b="1" i="1" dirty="0">
                <a:highlight>
                  <a:srgbClr val="000080"/>
                </a:highlight>
              </a:rPr>
              <a:t>239</a:t>
            </a:r>
            <a:r>
              <a:rPr lang="fr-FR" sz="2800" b="1" i="1" dirty="0"/>
              <a:t> catégories</a:t>
            </a:r>
          </a:p>
          <a:p>
            <a:r>
              <a:rPr lang="fr-FR" sz="2800" b="1" i="1" dirty="0">
                <a:highlight>
                  <a:srgbClr val="000080"/>
                </a:highlight>
              </a:rPr>
              <a:t>1500 à 2000 </a:t>
            </a:r>
            <a:r>
              <a:rPr lang="fr-FR" sz="2800" b="1" i="1" dirty="0"/>
              <a:t>référencements consultés/jour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09E1DA3-20DE-48B9-9AD4-1D6CE8D322B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02008" y="204019"/>
            <a:ext cx="3867822" cy="900782"/>
          </a:xfrm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5400" b="1" dirty="0"/>
              <a:t>Comment?</a:t>
            </a:r>
            <a:endParaRPr lang="fr-CA" sz="54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AE3863-4CAB-4AE7-8E98-C7477866B3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64" y="108868"/>
            <a:ext cx="2532349" cy="2532349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654847A-7953-4D9E-B200-47AB86F91572}"/>
              </a:ext>
            </a:extLst>
          </p:cNvPr>
          <p:cNvSpPr/>
          <p:nvPr/>
        </p:nvSpPr>
        <p:spPr>
          <a:xfrm rot="1282009">
            <a:off x="2624513" y="17890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DE9B65-2FE2-4081-95A0-A45420355FEC}"/>
              </a:ext>
            </a:extLst>
          </p:cNvPr>
          <p:cNvSpPr txBox="1"/>
          <p:nvPr/>
        </p:nvSpPr>
        <p:spPr>
          <a:xfrm>
            <a:off x="2469409" y="1679258"/>
            <a:ext cx="613191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4000" b="1" i="1" dirty="0"/>
              <a:t>   Une plateforme:</a:t>
            </a:r>
          </a:p>
          <a:p>
            <a:pPr marL="0" indent="0" algn="ctr">
              <a:buNone/>
            </a:pPr>
            <a:r>
              <a:rPr lang="fr-FR" sz="4000" b="1" i="1" dirty="0">
                <a:solidFill>
                  <a:schemeClr val="bg1"/>
                </a:solidFill>
              </a:rPr>
              <a:t>   https://zikoccitanie.fr</a:t>
            </a:r>
          </a:p>
          <a:p>
            <a:pPr marL="0" indent="0" algn="ctr">
              <a:buNone/>
            </a:pPr>
            <a:endParaRPr lang="fr-FR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38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moniteur, noir&#10;&#10;Description générée automatiquement">
            <a:extLst>
              <a:ext uri="{FF2B5EF4-FFF2-40B4-BE49-F238E27FC236}">
                <a16:creationId xmlns:a16="http://schemas.microsoft.com/office/drawing/2014/main" id="{A16F7D05-7FA9-411A-968D-32D90CFDE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55" y="198061"/>
            <a:ext cx="7968338" cy="551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23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77CD7C4-F884-4B0D-B91F-9BF79CC3BDB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96095" y="3446154"/>
            <a:ext cx="8052402" cy="18919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+ de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20500 "J'aime" 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sur deux pages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Facebook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+ de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32000 followers 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sur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dix-sept groupes Facebook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 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300 à 380 000 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personnes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régulièrement informées 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de notre action via: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Le site Zik Occitanie.fr, Facebook, Twitter, LinkedIn Pro, </a:t>
            </a:r>
            <a:r>
              <a:rPr lang="fr-FR" sz="1900" b="1" i="0" dirty="0" err="1">
                <a:effectLst/>
                <a:latin typeface="Arial" panose="020B0604020202020204" pitchFamily="34" charset="0"/>
              </a:rPr>
              <a:t>Youtube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 et Instagram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3FDC73-DE4B-45DE-9D00-F1D9C88D341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145264" y="284104"/>
            <a:ext cx="4554063" cy="900782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5400" b="1" dirty="0"/>
              <a:t>Comment ?</a:t>
            </a:r>
            <a:endParaRPr lang="fr-CA" sz="54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60C6BC-0551-4CC0-9D49-17EF7D6AFB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64" y="108868"/>
            <a:ext cx="2532349" cy="2532349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3FECBF12-4539-4EB7-85C9-85C88D687BF9}"/>
              </a:ext>
            </a:extLst>
          </p:cNvPr>
          <p:cNvSpPr/>
          <p:nvPr/>
        </p:nvSpPr>
        <p:spPr>
          <a:xfrm rot="2374354">
            <a:off x="2497325" y="2020099"/>
            <a:ext cx="6298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4B56C3-17FC-4056-B5CF-85800F814A32}"/>
              </a:ext>
            </a:extLst>
          </p:cNvPr>
          <p:cNvSpPr txBox="1"/>
          <p:nvPr/>
        </p:nvSpPr>
        <p:spPr>
          <a:xfrm>
            <a:off x="1396095" y="1797756"/>
            <a:ext cx="8763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4000" b="1" i="1" dirty="0"/>
              <a:t>   Des réseaux sociaux:</a:t>
            </a:r>
          </a:p>
          <a:p>
            <a:pPr marL="0" indent="0" algn="ctr">
              <a:buNone/>
            </a:pPr>
            <a:r>
              <a:rPr lang="fr-FR" sz="4000" b="1" i="1" dirty="0">
                <a:solidFill>
                  <a:schemeClr val="bg1"/>
                </a:solidFill>
              </a:rPr>
              <a:t>www.facebook.com/zikoccitanie</a:t>
            </a:r>
            <a:endParaRPr lang="fr-FR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56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C42D520-B096-4314-A8FE-E59D353CC35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96095" y="3446154"/>
            <a:ext cx="8052402" cy="1891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Création rapide 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des référencements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Proposition d’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options et services adaptés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 aux besoins des acteurs de la filière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 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Recommandation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 d’artistes et d’entreprises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sur demande</a:t>
            </a:r>
          </a:p>
          <a:p>
            <a:pPr algn="l"/>
            <a:r>
              <a:rPr lang="fr-FR" sz="1900" b="1" i="0" dirty="0">
                <a:effectLst/>
                <a:latin typeface="Arial" panose="020B0604020202020204" pitchFamily="34" charset="0"/>
              </a:rPr>
              <a:t>D’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expertise et d’accompagnement 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à la programmation, de </a:t>
            </a:r>
            <a:r>
              <a:rPr lang="fr-FR" sz="1900" b="1" i="0" dirty="0">
                <a:effectLst/>
                <a:highlight>
                  <a:srgbClr val="000080"/>
                </a:highlight>
                <a:latin typeface="Arial" panose="020B0604020202020204" pitchFamily="34" charset="0"/>
              </a:rPr>
              <a:t>mise en relation et d’assistance à la gestion des contraintes </a:t>
            </a:r>
            <a:r>
              <a:rPr lang="fr-FR" sz="1900" b="1" i="0" dirty="0">
                <a:effectLst/>
                <a:latin typeface="Arial" panose="020B0604020202020204" pitchFamily="34" charset="0"/>
              </a:rPr>
              <a:t>administratives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E21E795-4CA7-42ED-A8DC-55ACD83E837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0668" y="108868"/>
            <a:ext cx="5584938" cy="900782"/>
          </a:xfrm>
        </p:spPr>
        <p:txBody>
          <a:bodyPr>
            <a:normAutofit/>
          </a:bodyPr>
          <a:lstStyle/>
          <a:p>
            <a:pPr algn="ctr"/>
            <a:r>
              <a:rPr lang="fr-FR" sz="5400" b="1" u="sng" dirty="0"/>
              <a:t>Comment ?</a:t>
            </a:r>
            <a:endParaRPr lang="fr-CA" sz="5400" b="1" u="sng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CAFEE7-C5D4-4924-8EA1-DF02B8EA6A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64" y="108868"/>
            <a:ext cx="2532349" cy="2532349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E8D3E9A-88F0-4C6D-8853-2729D2CEFD56}"/>
              </a:ext>
            </a:extLst>
          </p:cNvPr>
          <p:cNvSpPr/>
          <p:nvPr/>
        </p:nvSpPr>
        <p:spPr>
          <a:xfrm rot="980258">
            <a:off x="2536116" y="1977170"/>
            <a:ext cx="6298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DC34A1-6235-490C-80F2-E97429B5902A}"/>
              </a:ext>
            </a:extLst>
          </p:cNvPr>
          <p:cNvSpPr txBox="1"/>
          <p:nvPr/>
        </p:nvSpPr>
        <p:spPr>
          <a:xfrm>
            <a:off x="2480668" y="1451588"/>
            <a:ext cx="65843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4000" b="1" i="1" dirty="0"/>
              <a:t>Une équipe compétente et réactive en terme de:</a:t>
            </a:r>
          </a:p>
        </p:txBody>
      </p:sp>
    </p:spTree>
    <p:extLst>
      <p:ext uri="{BB962C8B-B14F-4D97-AF65-F5344CB8AC3E}">
        <p14:creationId xmlns:p14="http://schemas.microsoft.com/office/powerpoint/2010/main" val="1001200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686C76-CF4E-4999-A712-D4CCBD85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24" y="411542"/>
            <a:ext cx="8152262" cy="900782"/>
          </a:xfrm>
          <a:ln w="762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highlight>
                  <a:srgbClr val="000080"/>
                </a:highlight>
              </a:rPr>
              <a:t>Trois exemples concrets </a:t>
            </a:r>
            <a:r>
              <a:rPr lang="fr-FR" dirty="0"/>
              <a:t>d’actions bénéfiques pour les acteurs de la filière musique en Occitanie:</a:t>
            </a:r>
          </a:p>
        </p:txBody>
      </p:sp>
      <p:pic>
        <p:nvPicPr>
          <p:cNvPr id="5" name="Espace réservé du contenu 8">
            <a:extLst>
              <a:ext uri="{FF2B5EF4-FFF2-40B4-BE49-F238E27FC236}">
                <a16:creationId xmlns:a16="http://schemas.microsoft.com/office/drawing/2014/main" id="{5609B886-E32A-4176-8415-3A30CD3948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8518" r="18518"/>
          <a:stretch/>
        </p:blipFill>
        <p:spPr>
          <a:xfrm>
            <a:off x="1074224" y="1544099"/>
            <a:ext cx="1762382" cy="1408906"/>
          </a:xfrm>
          <a:noFill/>
        </p:spPr>
      </p:pic>
      <p:pic>
        <p:nvPicPr>
          <p:cNvPr id="8" name="Espace réservé du contenu 8">
            <a:extLst>
              <a:ext uri="{FF2B5EF4-FFF2-40B4-BE49-F238E27FC236}">
                <a16:creationId xmlns:a16="http://schemas.microsoft.com/office/drawing/2014/main" id="{67160FF8-2AE2-48D5-96D5-6A5D960731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/>
          <a:stretch/>
        </p:blipFill>
        <p:spPr>
          <a:xfrm>
            <a:off x="3048977" y="2248552"/>
            <a:ext cx="2247456" cy="1493276"/>
          </a:xfrm>
          <a:noFill/>
        </p:spPr>
      </p:pic>
      <p:pic>
        <p:nvPicPr>
          <p:cNvPr id="6" name="Image 5" descr="Une image contenant carré&#10;&#10;Description générée automatiquement">
            <a:extLst>
              <a:ext uri="{FF2B5EF4-FFF2-40B4-BE49-F238E27FC236}">
                <a16:creationId xmlns:a16="http://schemas.microsoft.com/office/drawing/2014/main" id="{D22E5D34-EC97-45F1-8305-A3A38A6B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372" y="3020406"/>
            <a:ext cx="1459114" cy="14591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212B53-D6A9-4DDF-A9DB-51CC4196F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08804" y="3020406"/>
            <a:ext cx="2043529" cy="1442844"/>
          </a:xfrm>
          <a:prstGeom prst="rect">
            <a:avLst/>
          </a:prstGeom>
          <a:scene3d>
            <a:camera prst="orthographicFront">
              <a:rot lat="0" lon="105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11788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27695E-E144-8E4D-B151-43C259E4669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935" y="627690"/>
            <a:ext cx="2756367" cy="900782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fr-CA" dirty="0"/>
              <a:t>Étude de cas 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7E532-A8B0-424F-B6BF-F4A3F84DA660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3375212" y="164499"/>
            <a:ext cx="3014749" cy="1000624"/>
          </a:xfrm>
          <a:ln w="57150">
            <a:solidFill>
              <a:srgbClr val="C00000"/>
            </a:solidFill>
          </a:ln>
        </p:spPr>
        <p:txBody>
          <a:bodyPr>
            <a:normAutofit fontScale="47500" lnSpcReduction="20000"/>
          </a:bodyPr>
          <a:lstStyle/>
          <a:p>
            <a:endParaRPr lang="fr-CA" sz="2000" b="1" dirty="0"/>
          </a:p>
          <a:p>
            <a:r>
              <a:rPr lang="fr-CA" sz="5000" b="1" dirty="0"/>
              <a:t>Institution</a:t>
            </a:r>
          </a:p>
          <a:p>
            <a:r>
              <a:rPr lang="fr-CA" sz="5000" b="1" dirty="0" err="1"/>
              <a:t>Agglopole</a:t>
            </a:r>
            <a:r>
              <a:rPr lang="fr-CA" sz="5000" b="1" dirty="0"/>
              <a:t> de Sète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6942819-A84C-49C7-8351-81805B25DC3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047165" y="1424883"/>
            <a:ext cx="2094737" cy="3203137"/>
          </a:xfrm>
        </p:spPr>
        <p:txBody>
          <a:bodyPr>
            <a:normAutofit/>
          </a:bodyPr>
          <a:lstStyle/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/>
              <a:t>Mise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avant</a:t>
            </a:r>
            <a:r>
              <a:rPr lang="en-US" sz="1600" b="1" dirty="0"/>
              <a:t> </a:t>
            </a:r>
            <a:r>
              <a:rPr lang="en-US" sz="1600" b="1" dirty="0" err="1"/>
              <a:t>programmation</a:t>
            </a:r>
            <a:r>
              <a:rPr lang="en-US" sz="1600" b="1" dirty="0"/>
              <a:t> </a:t>
            </a:r>
            <a:r>
              <a:rPr lang="en-US" sz="1600" b="1" dirty="0" err="1"/>
              <a:t>annuelle</a:t>
            </a:r>
            <a:r>
              <a:rPr lang="en-US" sz="1600" b="1" dirty="0"/>
              <a:t> concerts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 err="1"/>
              <a:t>Captations</a:t>
            </a:r>
            <a:r>
              <a:rPr lang="en-US" sz="1600" b="1" dirty="0"/>
              <a:t> Photos et </a:t>
            </a:r>
            <a:r>
              <a:rPr lang="en-US" sz="1600" b="1" dirty="0" err="1"/>
              <a:t>vidéos</a:t>
            </a:r>
            <a:endParaRPr lang="en-US" sz="1600" b="1" dirty="0"/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 err="1"/>
              <a:t>Partenariat</a:t>
            </a:r>
            <a:r>
              <a:rPr lang="en-US" sz="1600" b="1" dirty="0"/>
              <a:t> </a:t>
            </a:r>
            <a:r>
              <a:rPr lang="en-US" sz="1600" b="1" dirty="0" err="1"/>
              <a:t>tremplin</a:t>
            </a:r>
            <a:r>
              <a:rPr lang="en-US" sz="1600" b="1" dirty="0"/>
              <a:t> “</a:t>
            </a:r>
            <a:r>
              <a:rPr lang="en-US" sz="1600" b="1" dirty="0" err="1"/>
              <a:t>Résonances</a:t>
            </a:r>
            <a:r>
              <a:rPr lang="en-US" sz="1600" b="1" dirty="0"/>
              <a:t>”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 err="1"/>
              <a:t>Analyse</a:t>
            </a:r>
            <a:r>
              <a:rPr lang="en-US" sz="1600" b="1" dirty="0"/>
              <a:t>, Conseil, Expertise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000" b="1" dirty="0"/>
          </a:p>
        </p:txBody>
      </p:sp>
      <p:pic>
        <p:nvPicPr>
          <p:cNvPr id="21" name="Espace réservé du contenu 20" descr="Une image contenant personne, tenant&#10;&#10;Description générée automatiquement">
            <a:extLst>
              <a:ext uri="{FF2B5EF4-FFF2-40B4-BE49-F238E27FC236}">
                <a16:creationId xmlns:a16="http://schemas.microsoft.com/office/drawing/2014/main" id="{AA7DD03F-7316-4D10-8270-5559D28DADBF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5"/>
          <a:stretch>
            <a:fillRect/>
          </a:stretch>
        </p:blipFill>
        <p:spPr>
          <a:xfrm>
            <a:off x="4737164" y="2897436"/>
            <a:ext cx="3305594" cy="2479196"/>
          </a:xfr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321804F-9DB0-4374-BABC-6DD04613F68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/>
          <a:stretch/>
        </p:blipFill>
        <p:spPr>
          <a:xfrm>
            <a:off x="5068543" y="1424883"/>
            <a:ext cx="2153918" cy="1082343"/>
          </a:xfrm>
          <a:noFill/>
        </p:spPr>
      </p:pic>
      <p:pic>
        <p:nvPicPr>
          <p:cNvPr id="19" name="Espace réservé pour une image 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A2B058CB-FB33-4CC4-85B2-B86023B1034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/>
          <a:srcRect l="8133" r="8133"/>
          <a:stretch>
            <a:fillRect/>
          </a:stretch>
        </p:blipFill>
        <p:spPr>
          <a:xfrm>
            <a:off x="7473549" y="309659"/>
            <a:ext cx="2328941" cy="2479196"/>
          </a:xfr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C193BE67-E76A-4FC3-8A18-FAE54F7E2493}"/>
              </a:ext>
            </a:extLst>
          </p:cNvPr>
          <p:cNvSpPr/>
          <p:nvPr/>
        </p:nvSpPr>
        <p:spPr>
          <a:xfrm>
            <a:off x="4373439" y="172405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8C5A68-45A0-46DF-9D02-FE1BEAC7C94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645" y="1424883"/>
            <a:ext cx="1328610" cy="13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68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75A2C925-49AF-4D78-948C-4601825E58D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ln>
            <a:noFill/>
          </a:ln>
        </p:spPr>
        <p:txBody>
          <a:bodyPr anchor="t">
            <a:normAutofit/>
          </a:bodyPr>
          <a:lstStyle/>
          <a:p>
            <a:r>
              <a:rPr lang="fr-CA" dirty="0"/>
              <a:t>Étude de cas 2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D4C2111-822C-4E50-90BA-D54A28D5BF4C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3672348" y="293574"/>
            <a:ext cx="2717613" cy="955676"/>
          </a:xfrm>
          <a:ln w="571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fr-CA" sz="2400" b="1" dirty="0"/>
              <a:t>artiste</a:t>
            </a:r>
          </a:p>
          <a:p>
            <a:r>
              <a:rPr lang="fr-CA" sz="2400" b="1" dirty="0"/>
              <a:t>« Mr Parallèle »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07B9E67-7B2D-4FD3-84FA-1D064841A19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047165" y="1424883"/>
            <a:ext cx="2094737" cy="3203137"/>
          </a:xfrm>
        </p:spPr>
        <p:txBody>
          <a:bodyPr>
            <a:normAutofit/>
          </a:bodyPr>
          <a:lstStyle/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/>
              <a:t>Mise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avant</a:t>
            </a:r>
            <a:r>
              <a:rPr lang="en-US" sz="1600" b="1" dirty="0"/>
              <a:t> via </a:t>
            </a:r>
            <a:r>
              <a:rPr lang="en-US" sz="1600" b="1" dirty="0" err="1"/>
              <a:t>Référencement</a:t>
            </a:r>
            <a:r>
              <a:rPr lang="en-US" sz="1600" b="1" dirty="0"/>
              <a:t> sur site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 err="1"/>
              <a:t>Captations</a:t>
            </a:r>
            <a:r>
              <a:rPr lang="en-US" sz="1600" b="1" dirty="0"/>
              <a:t> Photos et </a:t>
            </a:r>
            <a:r>
              <a:rPr lang="en-US" sz="1600" b="1" dirty="0" err="1"/>
              <a:t>vidéos</a:t>
            </a:r>
            <a:endParaRPr lang="en-US" sz="1600" b="1" dirty="0"/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/>
              <a:t>Interview radio </a:t>
            </a:r>
            <a:r>
              <a:rPr lang="en-US" sz="1600" b="1" dirty="0" err="1"/>
              <a:t>fm</a:t>
            </a:r>
            <a:endParaRPr lang="en-US" sz="1600" b="1" dirty="0"/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 err="1"/>
              <a:t>Recommandation</a:t>
            </a:r>
            <a:r>
              <a:rPr lang="en-US" sz="1600" b="1" dirty="0"/>
              <a:t> à </a:t>
            </a:r>
            <a:r>
              <a:rPr lang="en-US" sz="1600" b="1" dirty="0" err="1"/>
              <a:t>diffuseurs</a:t>
            </a:r>
            <a:endParaRPr lang="en-US" sz="1600" b="1" dirty="0"/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600" b="1" dirty="0" err="1"/>
              <a:t>Programmation</a:t>
            </a:r>
            <a:r>
              <a:rPr lang="en-US" sz="1600" b="1" dirty="0"/>
              <a:t> concert 15 </a:t>
            </a:r>
            <a:r>
              <a:rPr lang="en-US" sz="1600" b="1" dirty="0" err="1"/>
              <a:t>avril</a:t>
            </a:r>
            <a:r>
              <a:rPr lang="en-US" sz="1600" b="1" dirty="0"/>
              <a:t> 2022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000" b="1" dirty="0"/>
          </a:p>
        </p:txBody>
      </p:sp>
      <p:pic>
        <p:nvPicPr>
          <p:cNvPr id="20" name="Espace réservé du contenu 20">
            <a:extLst>
              <a:ext uri="{FF2B5EF4-FFF2-40B4-BE49-F238E27FC236}">
                <a16:creationId xmlns:a16="http://schemas.microsoft.com/office/drawing/2014/main" id="{582B185A-8948-4BEB-BF99-182994BEA2C0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4"/>
          <a:srcRect/>
          <a:stretch/>
        </p:blipFill>
        <p:spPr>
          <a:xfrm>
            <a:off x="6029882" y="2958199"/>
            <a:ext cx="3305594" cy="2479195"/>
          </a:xfrm>
        </p:spPr>
      </p:pic>
      <p:pic>
        <p:nvPicPr>
          <p:cNvPr id="21" name="Espace réservé du contenu 6">
            <a:extLst>
              <a:ext uri="{FF2B5EF4-FFF2-40B4-BE49-F238E27FC236}">
                <a16:creationId xmlns:a16="http://schemas.microsoft.com/office/drawing/2014/main" id="{229B967F-81FC-42E8-AC9B-E34878B74B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/>
          <a:srcRect/>
          <a:stretch/>
        </p:blipFill>
        <p:spPr>
          <a:xfrm>
            <a:off x="700412" y="1397758"/>
            <a:ext cx="1275871" cy="1275871"/>
          </a:xfrm>
          <a:noFill/>
        </p:spPr>
      </p:pic>
      <p:pic>
        <p:nvPicPr>
          <p:cNvPr id="22" name="Espace réservé du contenu 8">
            <a:extLst>
              <a:ext uri="{FF2B5EF4-FFF2-40B4-BE49-F238E27FC236}">
                <a16:creationId xmlns:a16="http://schemas.microsoft.com/office/drawing/2014/main" id="{8BB81A90-F590-4DEC-9798-0B253860B71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/>
          <a:stretch/>
        </p:blipFill>
        <p:spPr>
          <a:xfrm>
            <a:off x="6873783" y="763049"/>
            <a:ext cx="3039473" cy="2019517"/>
          </a:xfrm>
          <a:noFill/>
        </p:spPr>
      </p:pic>
      <p:pic>
        <p:nvPicPr>
          <p:cNvPr id="23" name="Espace réservé pour une image  18">
            <a:extLst>
              <a:ext uri="{FF2B5EF4-FFF2-40B4-BE49-F238E27FC236}">
                <a16:creationId xmlns:a16="http://schemas.microsoft.com/office/drawing/2014/main" id="{90103775-AF85-40EB-8A45-39A7B790F81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/>
          <a:srcRect l="20426" r="20426"/>
          <a:stretch/>
        </p:blipFill>
        <p:spPr>
          <a:xfrm>
            <a:off x="5488654" y="1630274"/>
            <a:ext cx="1082456" cy="1152292"/>
          </a:xfrm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D3127890-DAA0-47FD-93C3-9051C63AA05A}"/>
              </a:ext>
            </a:extLst>
          </p:cNvPr>
          <p:cNvSpPr/>
          <p:nvPr/>
        </p:nvSpPr>
        <p:spPr>
          <a:xfrm>
            <a:off x="4378562" y="202321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670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D66FA68-87BE-4E98-A951-3694B3465F2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113590" y="1455987"/>
            <a:ext cx="6228052" cy="35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800" b="1" dirty="0"/>
              <a:t>Pierre-Marie Meekel </a:t>
            </a:r>
            <a:r>
              <a:rPr lang="fr-CA" dirty="0"/>
              <a:t>&gt;</a:t>
            </a:r>
            <a:r>
              <a:rPr lang="fr-CA" dirty="0">
                <a:highlight>
                  <a:srgbClr val="000080"/>
                </a:highlight>
              </a:rPr>
              <a:t>Musicien ACI</a:t>
            </a:r>
            <a:endParaRPr lang="fr-CA" b="1" i="1" dirty="0">
              <a:highlight>
                <a:srgbClr val="000080"/>
              </a:highlight>
            </a:endParaRPr>
          </a:p>
          <a:p>
            <a:r>
              <a:rPr lang="fr-CA" dirty="0"/>
              <a:t>30,000 HEURES de </a:t>
            </a:r>
            <a:r>
              <a:rPr lang="fr-CA" dirty="0" err="1"/>
              <a:t>répet</a:t>
            </a:r>
            <a:r>
              <a:rPr lang="fr-CA" dirty="0"/>
              <a:t>’/</a:t>
            </a:r>
          </a:p>
          <a:p>
            <a:r>
              <a:rPr lang="fr-CA" dirty="0">
                <a:highlight>
                  <a:srgbClr val="000080"/>
                </a:highlight>
              </a:rPr>
              <a:t>3000 </a:t>
            </a:r>
            <a:r>
              <a:rPr lang="fr-CA" sz="2800" dirty="0">
                <a:highlight>
                  <a:srgbClr val="000080"/>
                </a:highlight>
              </a:rPr>
              <a:t>concerts</a:t>
            </a:r>
            <a:r>
              <a:rPr lang="fr-CA" dirty="0">
                <a:highlight>
                  <a:srgbClr val="000080"/>
                </a:highlight>
              </a:rPr>
              <a:t> sur toute la France</a:t>
            </a:r>
            <a:r>
              <a:rPr lang="fr-CA" dirty="0"/>
              <a:t>/</a:t>
            </a:r>
          </a:p>
          <a:p>
            <a:r>
              <a:rPr lang="fr-CA" dirty="0"/>
              <a:t> des </a:t>
            </a:r>
            <a:r>
              <a:rPr lang="fr-CA" sz="2800" dirty="0"/>
              <a:t>centaines</a:t>
            </a:r>
            <a:r>
              <a:rPr lang="fr-CA" dirty="0"/>
              <a:t> de Jam sessions /</a:t>
            </a:r>
          </a:p>
          <a:p>
            <a:r>
              <a:rPr lang="fr-CA" dirty="0"/>
              <a:t> </a:t>
            </a:r>
            <a:r>
              <a:rPr lang="fr-CA" dirty="0">
                <a:highlight>
                  <a:srgbClr val="000080"/>
                </a:highlight>
              </a:rPr>
              <a:t>de la créativité à revendre / </a:t>
            </a:r>
          </a:p>
          <a:p>
            <a:r>
              <a:rPr lang="fr-CA" dirty="0"/>
              <a:t>Une </a:t>
            </a:r>
            <a:r>
              <a:rPr lang="fr-CA" sz="2800" dirty="0"/>
              <a:t>énergie</a:t>
            </a:r>
            <a:r>
              <a:rPr lang="fr-CA" dirty="0"/>
              <a:t> débordante / </a:t>
            </a:r>
          </a:p>
          <a:p>
            <a:r>
              <a:rPr lang="fr-CA" dirty="0"/>
              <a:t>Un </a:t>
            </a:r>
            <a:r>
              <a:rPr lang="fr-CA" sz="2800" dirty="0"/>
              <a:t>besoin</a:t>
            </a:r>
            <a:r>
              <a:rPr lang="fr-CA" dirty="0"/>
              <a:t> de </a:t>
            </a:r>
            <a:r>
              <a:rPr lang="fr-CA" dirty="0">
                <a:highlight>
                  <a:srgbClr val="000080"/>
                </a:highlight>
              </a:rPr>
              <a:t>SENS</a:t>
            </a:r>
            <a:r>
              <a:rPr lang="fr-CA" dirty="0"/>
              <a:t> </a:t>
            </a:r>
            <a:r>
              <a:rPr lang="fr-CA" dirty="0">
                <a:highlight>
                  <a:srgbClr val="000080"/>
                </a:highlight>
              </a:rPr>
              <a:t>non négociable  </a:t>
            </a:r>
            <a:r>
              <a:rPr lang="fr-CA" dirty="0">
                <a:sym typeface="Wingdings" panose="05000000000000000000" pitchFamily="2" charset="2"/>
              </a:rPr>
              <a:t></a:t>
            </a:r>
            <a:endParaRPr lang="fr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06B1C4-D85E-458D-B85B-276C5ED6652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64409" y="192209"/>
            <a:ext cx="8011551" cy="900782"/>
          </a:xfrm>
          <a:prstGeom prst="rect">
            <a:avLst/>
          </a:prstGeom>
          <a:ln w="7620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800" b="1" dirty="0"/>
              <a:t>Qu’est ce que je fais ici, là, devant vous, et au fait … qui suis-je  ??!!</a:t>
            </a:r>
          </a:p>
        </p:txBody>
      </p:sp>
      <p:pic>
        <p:nvPicPr>
          <p:cNvPr id="7" name="Espace réservé pour une image  3" descr="Une image contenant personne, homme, extérieur, posant&#10;&#10;Description générée automatiquement">
            <a:extLst>
              <a:ext uri="{FF2B5EF4-FFF2-40B4-BE49-F238E27FC236}">
                <a16:creationId xmlns:a16="http://schemas.microsoft.com/office/drawing/2014/main" id="{3931CD66-DDFC-4708-B8DB-EF0E83D8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80" b="15580"/>
          <a:stretch>
            <a:fillRect/>
          </a:stretch>
        </p:blipFill>
        <p:spPr>
          <a:xfrm>
            <a:off x="432875" y="1627523"/>
            <a:ext cx="3607535" cy="2884651"/>
          </a:xfrm>
          <a:prstGeom prst="rect">
            <a:avLst/>
          </a:prstGeom>
          <a:solidFill>
            <a:srgbClr val="DFDFE0"/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E1A380-7C85-4B4E-B76A-4FB45D18BD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695" y="4055707"/>
            <a:ext cx="1565422" cy="15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15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27DCB69C-1D71-47AE-8027-F3B80F6E55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935" y="627690"/>
            <a:ext cx="2756367" cy="900782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fr-CA" dirty="0"/>
              <a:t>Étude de cas 3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7E0C75B-AA72-4031-9F95-622706EF4D44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3244645" y="164499"/>
            <a:ext cx="6671187" cy="1216933"/>
          </a:xfrm>
          <a:ln w="57150"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/>
          <a:p>
            <a:endParaRPr lang="fr-CA" sz="2000" b="1" dirty="0"/>
          </a:p>
          <a:p>
            <a:r>
              <a:rPr lang="fr-CA" sz="4800" b="1" dirty="0"/>
              <a:t>Partenariats avec les </a:t>
            </a:r>
          </a:p>
          <a:p>
            <a:r>
              <a:rPr lang="fr-CA" sz="4800" b="1" dirty="0"/>
              <a:t>communes</a:t>
            </a:r>
            <a:r>
              <a:rPr lang="fr-CA" sz="5000" b="1" dirty="0"/>
              <a:t> de Murles et St </a:t>
            </a:r>
            <a:r>
              <a:rPr lang="fr-CA" sz="5000" b="1" dirty="0" err="1"/>
              <a:t>Pargoire</a:t>
            </a:r>
            <a:endParaRPr lang="fr-CA" sz="5000" b="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1BCFFC9-6DB7-48C3-B0A9-A8CD3D9929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19209" y="3437401"/>
            <a:ext cx="3004093" cy="1306664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/>
              <a:t>Mise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avant</a:t>
            </a:r>
            <a:r>
              <a:rPr lang="en-US" sz="1600" b="1" dirty="0"/>
              <a:t> </a:t>
            </a:r>
            <a:r>
              <a:rPr lang="en-US" sz="1600" b="1" dirty="0" err="1"/>
              <a:t>programmation</a:t>
            </a:r>
            <a:r>
              <a:rPr lang="en-US" sz="1600" b="1" dirty="0"/>
              <a:t> des concerts sur Site web Zik Occitanie.fr, reseaux </a:t>
            </a:r>
            <a:r>
              <a:rPr lang="en-US" sz="1600" b="1" dirty="0" err="1"/>
              <a:t>sociaux</a:t>
            </a:r>
            <a:r>
              <a:rPr lang="en-US" sz="1600" b="1" dirty="0"/>
              <a:t>, </a:t>
            </a:r>
            <a:r>
              <a:rPr lang="en-US" sz="1600" b="1" dirty="0" err="1"/>
              <a:t>annonces</a:t>
            </a:r>
            <a:r>
              <a:rPr lang="en-US" sz="1600" b="1" dirty="0"/>
              <a:t> radio et flyers </a:t>
            </a:r>
            <a:r>
              <a:rPr lang="en-US" sz="1600" b="1" dirty="0" err="1"/>
              <a:t>communaux</a:t>
            </a:r>
            <a:endParaRPr lang="en-US" sz="16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000" b="1" dirty="0"/>
          </a:p>
        </p:txBody>
      </p:sp>
      <p:pic>
        <p:nvPicPr>
          <p:cNvPr id="15" name="Espace réservé du contenu 6">
            <a:extLst>
              <a:ext uri="{FF2B5EF4-FFF2-40B4-BE49-F238E27FC236}">
                <a16:creationId xmlns:a16="http://schemas.microsoft.com/office/drawing/2014/main" id="{DF7B432B-C849-4145-A377-5F33B6025FD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/>
          <a:stretch/>
        </p:blipFill>
        <p:spPr>
          <a:xfrm>
            <a:off x="5259624" y="1548505"/>
            <a:ext cx="1082968" cy="1082968"/>
          </a:xfrm>
          <a:noFill/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84824F37-5BBC-4D45-9983-0A7E67E9614A}"/>
              </a:ext>
            </a:extLst>
          </p:cNvPr>
          <p:cNvSpPr/>
          <p:nvPr/>
        </p:nvSpPr>
        <p:spPr>
          <a:xfrm>
            <a:off x="2943599" y="179296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ne image contenant carré&#10;&#10;Description générée automatiquement">
            <a:extLst>
              <a:ext uri="{FF2B5EF4-FFF2-40B4-BE49-F238E27FC236}">
                <a16:creationId xmlns:a16="http://schemas.microsoft.com/office/drawing/2014/main" id="{F43A6347-24AE-4A15-8E29-34D40A541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120" y="1528472"/>
            <a:ext cx="978408" cy="97840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F887EF-E3DD-4717-BC35-EEDBBABEF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9209" y="1528472"/>
            <a:ext cx="1383840" cy="977067"/>
          </a:xfrm>
          <a:prstGeom prst="rect">
            <a:avLst/>
          </a:prstGeom>
          <a:scene3d>
            <a:camera prst="orthographicFront">
              <a:rot lat="0" lon="10500000" rev="0"/>
            </a:camera>
            <a:lightRig rig="threePt" dir="t"/>
          </a:scene3d>
        </p:spPr>
      </p:pic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C3FC908-41B3-4699-A85F-EFC59A39D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474" y="3437401"/>
            <a:ext cx="1980634" cy="996963"/>
          </a:xfrm>
          <a:prstGeom prst="rect">
            <a:avLst/>
          </a:prstGeom>
        </p:spPr>
      </p:pic>
      <p:pic>
        <p:nvPicPr>
          <p:cNvPr id="32" name="Image 31" descr="Une image contenant homme, sombre&#10;&#10;Description générée automatiquement">
            <a:extLst>
              <a:ext uri="{FF2B5EF4-FFF2-40B4-BE49-F238E27FC236}">
                <a16:creationId xmlns:a16="http://schemas.microsoft.com/office/drawing/2014/main" id="{406F4FD2-7A0F-43D4-8FF6-61F330F31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4105" y="3415793"/>
            <a:ext cx="1980633" cy="996963"/>
          </a:xfrm>
          <a:prstGeom prst="rect">
            <a:avLst/>
          </a:prstGeom>
        </p:spPr>
      </p:pic>
      <p:pic>
        <p:nvPicPr>
          <p:cNvPr id="33" name="Espace réservé du contenu 8">
            <a:extLst>
              <a:ext uri="{FF2B5EF4-FFF2-40B4-BE49-F238E27FC236}">
                <a16:creationId xmlns:a16="http://schemas.microsoft.com/office/drawing/2014/main" id="{C3023EC0-FEFC-44C5-A613-860CE3B17D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/>
          <a:srcRect/>
          <a:stretch/>
        </p:blipFill>
        <p:spPr>
          <a:xfrm>
            <a:off x="8007735" y="3415793"/>
            <a:ext cx="1504335" cy="999526"/>
          </a:xfrm>
          <a:noFill/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1DD9DA3-174A-4830-BA6B-E2BB7FE5D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474" y="4485716"/>
            <a:ext cx="1198632" cy="1654277"/>
          </a:xfrm>
          <a:prstGeom prst="rect">
            <a:avLst/>
          </a:prstGeom>
        </p:spPr>
      </p:pic>
      <p:pic>
        <p:nvPicPr>
          <p:cNvPr id="37" name="Image 36" descr="Une image contenant texte, postiche&#10;&#10;Description générée automatiquement">
            <a:extLst>
              <a:ext uri="{FF2B5EF4-FFF2-40B4-BE49-F238E27FC236}">
                <a16:creationId xmlns:a16="http://schemas.microsoft.com/office/drawing/2014/main" id="{73874FB2-04F9-4B47-9BF5-11B2CE0859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0517" y="4495786"/>
            <a:ext cx="1980635" cy="996964"/>
          </a:xfrm>
          <a:prstGeom prst="rect">
            <a:avLst/>
          </a:prstGeom>
        </p:spPr>
      </p:pic>
      <p:pic>
        <p:nvPicPr>
          <p:cNvPr id="39" name="Image 38" descr="Une image contenant bâtiment, extérieur, personne, mur&#10;&#10;Description générée automatiquement">
            <a:extLst>
              <a:ext uri="{FF2B5EF4-FFF2-40B4-BE49-F238E27FC236}">
                <a16:creationId xmlns:a16="http://schemas.microsoft.com/office/drawing/2014/main" id="{5EDE5596-E666-4F33-8122-36876024C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3731" y="4490751"/>
            <a:ext cx="1504335" cy="1007034"/>
          </a:xfrm>
          <a:prstGeom prst="rect">
            <a:avLst/>
          </a:prstGeom>
        </p:spPr>
      </p:pic>
      <p:pic>
        <p:nvPicPr>
          <p:cNvPr id="41" name="Image 40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5BF64511-2D86-4D42-ADAE-C02E727CC8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7027" y="4495786"/>
            <a:ext cx="1505740" cy="996964"/>
          </a:xfrm>
          <a:prstGeom prst="rect">
            <a:avLst/>
          </a:prstGeom>
        </p:spPr>
      </p:pic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BCDA3002-4AA2-4662-9334-6C3E98C3DB71}"/>
              </a:ext>
            </a:extLst>
          </p:cNvPr>
          <p:cNvSpPr/>
          <p:nvPr/>
        </p:nvSpPr>
        <p:spPr>
          <a:xfrm>
            <a:off x="5593859" y="2798546"/>
            <a:ext cx="501446" cy="544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9449FE5-FCB0-4010-92CC-984807481F02}"/>
              </a:ext>
            </a:extLst>
          </p:cNvPr>
          <p:cNvSpPr txBox="1"/>
          <p:nvPr/>
        </p:nvSpPr>
        <p:spPr>
          <a:xfrm>
            <a:off x="3910484" y="1692321"/>
            <a:ext cx="146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Demande d’artistes à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E6468F0-5248-45D5-BC20-6D04EC7993D4}"/>
              </a:ext>
            </a:extLst>
          </p:cNvPr>
          <p:cNvSpPr txBox="1"/>
          <p:nvPr/>
        </p:nvSpPr>
        <p:spPr>
          <a:xfrm>
            <a:off x="7020674" y="1422044"/>
            <a:ext cx="2273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</a:t>
            </a:r>
            <a:r>
              <a:rPr lang="en-US" sz="1800" b="1" dirty="0" err="1"/>
              <a:t>nalyse</a:t>
            </a:r>
            <a:r>
              <a:rPr lang="en-US" sz="1800" b="1" dirty="0"/>
              <a:t>, conseil, expertise, </a:t>
            </a:r>
            <a:r>
              <a:rPr lang="en-US" sz="1800" b="1" dirty="0" err="1"/>
              <a:t>recommandations</a:t>
            </a:r>
            <a:r>
              <a:rPr lang="en-US" sz="1800" b="1" dirty="0"/>
              <a:t> et … mise </a:t>
            </a:r>
            <a:r>
              <a:rPr lang="en-US" sz="1800" b="1" dirty="0" err="1"/>
              <a:t>en</a:t>
            </a:r>
            <a:r>
              <a:rPr lang="en-US" sz="1800" b="1" dirty="0"/>
              <a:t> relation</a:t>
            </a:r>
          </a:p>
          <a:p>
            <a:endParaRPr lang="fr-FR" dirty="0"/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C4804CEE-6BE3-43A9-9561-FBE87F14F3C5}"/>
              </a:ext>
            </a:extLst>
          </p:cNvPr>
          <p:cNvSpPr/>
          <p:nvPr/>
        </p:nvSpPr>
        <p:spPr>
          <a:xfrm>
            <a:off x="6449581" y="1847673"/>
            <a:ext cx="54777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842B93CC-1DBC-4C00-A0F9-EBEB10E6F2A1}"/>
              </a:ext>
            </a:extLst>
          </p:cNvPr>
          <p:cNvSpPr/>
          <p:nvPr/>
        </p:nvSpPr>
        <p:spPr>
          <a:xfrm rot="3695585">
            <a:off x="3837087" y="1840104"/>
            <a:ext cx="501446" cy="2461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056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9D50170-C896-414D-B622-D7E5BB09D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8703" y="761193"/>
            <a:ext cx="6741297" cy="521947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Artistes</a:t>
            </a:r>
            <a:r>
              <a:rPr lang="fr-FR" dirty="0"/>
              <a:t> : 30 € /an</a:t>
            </a:r>
          </a:p>
          <a:p>
            <a:pPr>
              <a:lnSpc>
                <a:spcPct val="170000"/>
              </a:lnSpc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Assos, </a:t>
            </a:r>
            <a:r>
              <a:rPr lang="fr-FR" dirty="0" err="1">
                <a:highlight>
                  <a:srgbClr val="000080"/>
                </a:highlight>
              </a:rPr>
              <a:t>Entr</a:t>
            </a:r>
            <a:r>
              <a:rPr lang="fr-FR" dirty="0">
                <a:highlight>
                  <a:srgbClr val="000080"/>
                </a:highlight>
              </a:rPr>
              <a:t> B et S, Institutionnels </a:t>
            </a:r>
            <a:r>
              <a:rPr lang="fr-FR" dirty="0"/>
              <a:t>: 50 € ttc/an</a:t>
            </a:r>
          </a:p>
          <a:p>
            <a:pPr>
              <a:lnSpc>
                <a:spcPct val="160000"/>
              </a:lnSpc>
            </a:pPr>
            <a:r>
              <a:rPr lang="fr-FR" dirty="0"/>
              <a:t>&gt; </a:t>
            </a:r>
            <a:r>
              <a:rPr lang="fr-FR" dirty="0" err="1">
                <a:highlight>
                  <a:srgbClr val="000080"/>
                </a:highlight>
              </a:rPr>
              <a:t>VisiAccueil</a:t>
            </a:r>
            <a:r>
              <a:rPr lang="fr-FR" dirty="0"/>
              <a:t> :(EP/CD/Clip en P.A/2 mois: 30 € ttc</a:t>
            </a:r>
          </a:p>
          <a:p>
            <a:pPr>
              <a:lnSpc>
                <a:spcPct val="110000"/>
              </a:lnSpc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Live Report </a:t>
            </a:r>
            <a:r>
              <a:rPr lang="fr-FR" dirty="0"/>
              <a:t>(Photo) : 90€ ttc</a:t>
            </a:r>
          </a:p>
          <a:p>
            <a:pPr>
              <a:lnSpc>
                <a:spcPct val="110000"/>
              </a:lnSpc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Live Report </a:t>
            </a:r>
            <a:r>
              <a:rPr lang="fr-FR" dirty="0"/>
              <a:t>(</a:t>
            </a:r>
            <a:r>
              <a:rPr lang="fr-FR" dirty="0" err="1"/>
              <a:t>Video</a:t>
            </a:r>
            <a:r>
              <a:rPr lang="fr-FR" dirty="0"/>
              <a:t> ):360€ ttc</a:t>
            </a:r>
          </a:p>
          <a:p>
            <a:pPr>
              <a:lnSpc>
                <a:spcPct val="110000"/>
              </a:lnSpc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Pack </a:t>
            </a:r>
            <a:r>
              <a:rPr lang="fr-FR" dirty="0" err="1">
                <a:highlight>
                  <a:srgbClr val="000080"/>
                </a:highlight>
              </a:rPr>
              <a:t>Visi</a:t>
            </a:r>
            <a:r>
              <a:rPr lang="fr-FR" dirty="0">
                <a:highlight>
                  <a:srgbClr val="000080"/>
                </a:highlight>
              </a:rPr>
              <a:t> </a:t>
            </a:r>
            <a:r>
              <a:rPr lang="fr-FR" dirty="0"/>
              <a:t>(sommet de Cat’/1 an):100 €ttc</a:t>
            </a:r>
          </a:p>
          <a:p>
            <a:pPr>
              <a:lnSpc>
                <a:spcPct val="110000"/>
              </a:lnSpc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Pack </a:t>
            </a:r>
            <a:r>
              <a:rPr lang="fr-FR" dirty="0" err="1">
                <a:highlight>
                  <a:srgbClr val="000080"/>
                </a:highlight>
              </a:rPr>
              <a:t>Visi</a:t>
            </a:r>
            <a:r>
              <a:rPr lang="fr-FR" dirty="0">
                <a:highlight>
                  <a:srgbClr val="000080"/>
                </a:highlight>
              </a:rPr>
              <a:t> Plus </a:t>
            </a:r>
            <a:r>
              <a:rPr lang="fr-FR" dirty="0"/>
              <a:t>(</a:t>
            </a:r>
            <a:r>
              <a:rPr lang="fr-FR" dirty="0" err="1"/>
              <a:t>Slider</a:t>
            </a:r>
            <a:r>
              <a:rPr lang="fr-FR" dirty="0"/>
              <a:t> P.A /1 an ): 700€ ttc</a:t>
            </a:r>
          </a:p>
          <a:p>
            <a:pPr>
              <a:lnSpc>
                <a:spcPct val="110000"/>
              </a:lnSpc>
            </a:pPr>
            <a:r>
              <a:rPr lang="fr-FR" dirty="0"/>
              <a:t>&gt; 1500 € /an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&gt; </a:t>
            </a:r>
            <a:r>
              <a:rPr lang="fr-FR" dirty="0">
                <a:highlight>
                  <a:srgbClr val="000080"/>
                </a:highlight>
              </a:rPr>
              <a:t>Soutien Financier </a:t>
            </a:r>
            <a:r>
              <a:rPr lang="fr-FR" dirty="0"/>
              <a:t>Minimum 850 €/an &lt;&gt; XXL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dirty="0"/>
              <a:t>&gt; Entre 500 et 20,000 € /an</a:t>
            </a:r>
          </a:p>
          <a:p>
            <a:pPr marL="0" indent="0">
              <a:lnSpc>
                <a:spcPct val="110000"/>
              </a:lnSpc>
              <a:buNone/>
            </a:pPr>
            <a:endParaRPr lang="fr-FR" dirty="0"/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5C4725-A842-4191-BA5F-3D07D988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273" y="295309"/>
            <a:ext cx="5478161" cy="443230"/>
          </a:xfrm>
          <a:ln w="762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Nos tarifs et ressources: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D36BC3BA-3DBA-432F-8350-E21065B91AFD}"/>
              </a:ext>
            </a:extLst>
          </p:cNvPr>
          <p:cNvSpPr txBox="1">
            <a:spLocks/>
          </p:cNvSpPr>
          <p:nvPr/>
        </p:nvSpPr>
        <p:spPr>
          <a:xfrm>
            <a:off x="0" y="761193"/>
            <a:ext cx="3746042" cy="5356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>
                <a:highlight>
                  <a:srgbClr val="000080"/>
                </a:highlight>
              </a:rPr>
              <a:t>Référencements</a:t>
            </a:r>
            <a:r>
              <a:rPr lang="fr-FR" dirty="0"/>
              <a:t> :………</a:t>
            </a:r>
          </a:p>
          <a:p>
            <a:endParaRPr lang="fr-FR" dirty="0"/>
          </a:p>
          <a:p>
            <a:r>
              <a:rPr lang="fr-FR" dirty="0">
                <a:highlight>
                  <a:srgbClr val="000080"/>
                </a:highlight>
              </a:rPr>
              <a:t>Options </a:t>
            </a:r>
            <a:r>
              <a:rPr lang="fr-FR" dirty="0"/>
              <a:t>: ………………....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highlight>
                  <a:srgbClr val="000080"/>
                </a:highlight>
              </a:rPr>
              <a:t>Merchandising</a:t>
            </a:r>
            <a:r>
              <a:rPr lang="fr-FR" dirty="0"/>
              <a:t> (T-Shirts)</a:t>
            </a:r>
          </a:p>
          <a:p>
            <a:pPr>
              <a:lnSpc>
                <a:spcPct val="200000"/>
              </a:lnSpc>
            </a:pPr>
            <a:r>
              <a:rPr lang="fr-FR" dirty="0">
                <a:highlight>
                  <a:srgbClr val="000080"/>
                </a:highlight>
              </a:rPr>
              <a:t>Partenariats</a:t>
            </a:r>
            <a:r>
              <a:rPr lang="fr-FR" dirty="0"/>
              <a:t> :……………..</a:t>
            </a:r>
          </a:p>
          <a:p>
            <a:r>
              <a:rPr lang="fr-FR" dirty="0">
                <a:highlight>
                  <a:srgbClr val="000080"/>
                </a:highlight>
              </a:rPr>
              <a:t>Subventions</a:t>
            </a:r>
            <a:r>
              <a:rPr lang="fr-FR" dirty="0"/>
              <a:t> :……………… </a:t>
            </a:r>
          </a:p>
        </p:txBody>
      </p:sp>
    </p:spTree>
    <p:extLst>
      <p:ext uri="{BB962C8B-B14F-4D97-AF65-F5344CB8AC3E}">
        <p14:creationId xmlns:p14="http://schemas.microsoft.com/office/powerpoint/2010/main" val="534154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port aquatique, nageant&#10;&#10;Description générée automatiquement">
            <a:extLst>
              <a:ext uri="{FF2B5EF4-FFF2-40B4-BE49-F238E27FC236}">
                <a16:creationId xmlns:a16="http://schemas.microsoft.com/office/drawing/2014/main" id="{7ED415B6-0291-4E19-A876-833B14A53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34" y="3484759"/>
            <a:ext cx="9438532" cy="215115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7233" y="6884"/>
            <a:ext cx="97855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highlight>
                  <a:srgbClr val="000080"/>
                </a:highlight>
                <a:latin typeface="Arial" panose="020B0604020202020204" pitchFamily="34" charset="0"/>
              </a:rPr>
              <a:t>Zik Occitanie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fr-FR" b="1" dirty="0">
                <a:latin typeface="Arial" panose="020B0604020202020204" pitchFamily="34" charset="0"/>
              </a:rPr>
              <a:t>vecteur incontournable 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du monde musical en région </a:t>
            </a:r>
            <a:r>
              <a:rPr lang="fr-FR" sz="2000" b="1" dirty="0">
                <a:latin typeface="Arial" panose="020B0604020202020204" pitchFamily="34" charset="0"/>
              </a:rPr>
              <a:t>permet à </a:t>
            </a:r>
            <a:r>
              <a:rPr lang="fr-FR" sz="2000" b="1" dirty="0">
                <a:highlight>
                  <a:srgbClr val="000080"/>
                </a:highlight>
                <a:latin typeface="Arial" panose="020B0604020202020204" pitchFamily="34" charset="0"/>
              </a:rPr>
              <a:t>toute personne ou structure </a:t>
            </a:r>
            <a:r>
              <a:rPr lang="fr-FR" sz="2000" b="1" dirty="0">
                <a:latin typeface="Arial" panose="020B0604020202020204" pitchFamily="34" charset="0"/>
              </a:rPr>
              <a:t>ayant un </a:t>
            </a:r>
            <a:r>
              <a:rPr lang="fr-FR" sz="2000" b="1" dirty="0">
                <a:highlight>
                  <a:srgbClr val="000080"/>
                </a:highlight>
                <a:latin typeface="Arial" panose="020B0604020202020204" pitchFamily="34" charset="0"/>
              </a:rPr>
              <a:t>lien avec la musique </a:t>
            </a:r>
            <a:r>
              <a:rPr lang="fr-FR" sz="2000" b="1" dirty="0">
                <a:latin typeface="Arial" panose="020B0604020202020204" pitchFamily="34" charset="0"/>
              </a:rPr>
              <a:t>d’y </a:t>
            </a:r>
            <a:r>
              <a:rPr lang="fr-FR" sz="2000" b="1" dirty="0">
                <a:highlight>
                  <a:srgbClr val="000080"/>
                </a:highlight>
                <a:latin typeface="Arial" panose="020B0604020202020204" pitchFamily="34" charset="0"/>
              </a:rPr>
              <a:t>être intégré </a:t>
            </a:r>
            <a:r>
              <a:rPr lang="fr-FR" sz="2000" b="1" dirty="0">
                <a:latin typeface="Arial" panose="020B0604020202020204" pitchFamily="34" charset="0"/>
              </a:rPr>
              <a:t>et/ou de </a:t>
            </a:r>
            <a:r>
              <a:rPr lang="fr-FR" sz="2000" b="1" dirty="0">
                <a:highlight>
                  <a:srgbClr val="000080"/>
                </a:highlight>
                <a:latin typeface="Arial" panose="020B0604020202020204" pitchFamily="34" charset="0"/>
              </a:rPr>
              <a:t>l’utiliser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</a:rPr>
              <a:t>Plus de </a:t>
            </a:r>
            <a:r>
              <a:rPr lang="fr-FR" sz="2000" b="1" dirty="0">
                <a:highlight>
                  <a:srgbClr val="000080"/>
                </a:highlight>
                <a:latin typeface="Arial" panose="020B0604020202020204" pitchFamily="34" charset="0"/>
              </a:rPr>
              <a:t>210 témoignages directs 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attestent de la </a:t>
            </a:r>
            <a:r>
              <a:rPr lang="fr-FR" sz="2000" b="1" dirty="0">
                <a:latin typeface="Arial" panose="020B0604020202020204" pitchFamily="34" charset="0"/>
              </a:rPr>
              <a:t>réussite incontestable 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du projet sur la page du site. Celui-ci, </a:t>
            </a:r>
            <a:r>
              <a:rPr lang="fr-FR" sz="2000" b="1" dirty="0">
                <a:latin typeface="Arial" panose="020B0604020202020204" pitchFamily="34" charset="0"/>
              </a:rPr>
              <a:t>financé par ses adhérents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, intègre de la com' d’acteurs locaux, et nombre d’autres </a:t>
            </a:r>
            <a:r>
              <a:rPr lang="fr-FR" sz="2000" b="1" dirty="0">
                <a:latin typeface="Arial" panose="020B0604020202020204" pitchFamily="34" charset="0"/>
              </a:rPr>
              <a:t>options adaptées 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à leurs besoins.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Afin de mieux répondre une </a:t>
            </a:r>
            <a:r>
              <a:rPr lang="fr-FR" sz="2000" b="1" dirty="0">
                <a:latin typeface="Arial" panose="020B0604020202020204" pitchFamily="34" charset="0"/>
              </a:rPr>
              <a:t>demande exponentielle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fr-FR" sz="2000" b="1" dirty="0">
                <a:highlight>
                  <a:srgbClr val="000000"/>
                </a:highlight>
                <a:latin typeface="Arial" panose="020B0604020202020204" pitchFamily="34" charset="0"/>
              </a:rPr>
              <a:t>le</a:t>
            </a:r>
            <a:r>
              <a:rPr lang="fr-FR" sz="2000" b="1" dirty="0">
                <a:latin typeface="Arial" panose="020B0604020202020204" pitchFamily="34" charset="0"/>
              </a:rPr>
              <a:t> site est en cours de refonte </a:t>
            </a:r>
            <a:r>
              <a:rPr lang="fr-F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et bénéficiera d'une meilleure responsivité dès que possible.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83770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31657DC-7718-4DDA-B527-9ADE7066D2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854" t="11673" r="776" b="25370"/>
          <a:stretch/>
        </p:blipFill>
        <p:spPr>
          <a:xfrm>
            <a:off x="403412" y="712694"/>
            <a:ext cx="9533965" cy="4787153"/>
          </a:xfr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245323-1620-A544-893F-5BD6A20976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40837" y="24545"/>
            <a:ext cx="3033106" cy="526784"/>
          </a:xfrm>
        </p:spPr>
        <p:txBody>
          <a:bodyPr anchor="t">
            <a:noAutofit/>
          </a:bodyPr>
          <a:lstStyle/>
          <a:p>
            <a:r>
              <a:rPr lang="fr-CA" sz="3600" b="1" u="sng" dirty="0"/>
              <a:t>Témoignages</a:t>
            </a:r>
          </a:p>
        </p:txBody>
      </p:sp>
    </p:spTree>
    <p:extLst>
      <p:ext uri="{BB962C8B-B14F-4D97-AF65-F5344CB8AC3E}">
        <p14:creationId xmlns:p14="http://schemas.microsoft.com/office/powerpoint/2010/main" val="610062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04DDBB-04EB-4364-93E0-05628FCD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" t="23566" r="2327" b="5958"/>
          <a:stretch/>
        </p:blipFill>
        <p:spPr>
          <a:xfrm>
            <a:off x="242046" y="188259"/>
            <a:ext cx="9695329" cy="5351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555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6">
            <a:extLst>
              <a:ext uri="{FF2B5EF4-FFF2-40B4-BE49-F238E27FC236}">
                <a16:creationId xmlns:a16="http://schemas.microsoft.com/office/drawing/2014/main" id="{BCF5130C-7FDE-C145-957E-1C31DB4B595B}"/>
              </a:ext>
            </a:extLst>
          </p:cNvPr>
          <p:cNvGraphicFramePr>
            <a:graphicFrameLocks noGrp="1"/>
          </p:cNvGraphicFramePr>
          <p:nvPr>
            <p:ph type="tbl" sz="quarter" idx="14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0945821"/>
              </p:ext>
            </p:extLst>
          </p:nvPr>
        </p:nvGraphicFramePr>
        <p:xfrm>
          <a:off x="176451" y="127689"/>
          <a:ext cx="9787061" cy="5469062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3807977">
                  <a:extLst>
                    <a:ext uri="{9D8B030D-6E8A-4147-A177-3AD203B41FA5}">
                      <a16:colId xmlns:a16="http://schemas.microsoft.com/office/drawing/2014/main" val="3947490189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1236403899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177298514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305317511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1175489663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2327205395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207177269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456602260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920739094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2520360218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1166154574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2899331986"/>
                    </a:ext>
                  </a:extLst>
                </a:gridCol>
                <a:gridCol w="498257">
                  <a:extLst>
                    <a:ext uri="{9D8B030D-6E8A-4147-A177-3AD203B41FA5}">
                      <a16:colId xmlns:a16="http://schemas.microsoft.com/office/drawing/2014/main" val="107555258"/>
                    </a:ext>
                  </a:extLst>
                </a:gridCol>
              </a:tblGrid>
              <a:tr h="253209">
                <a:tc>
                  <a:txBody>
                    <a:bodyPr/>
                    <a:lstStyle/>
                    <a:p>
                      <a:pPr marL="109728" algn="l" fontAlgn="ctr"/>
                      <a:r>
                        <a:rPr lang="fr-CA" sz="1100" b="1" u="none" strike="noStrike" kern="1200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FEUILLE DE ROUTE</a:t>
                      </a:r>
                    </a:p>
                  </a:txBody>
                  <a:tcPr marL="0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fr-CA" sz="1100" b="1" u="none" strike="noStrike" kern="1200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Année 2022</a:t>
                      </a: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055363"/>
                  </a:ext>
                </a:extLst>
              </a:tr>
              <a:tr h="253209">
                <a:tc rowSpan="2">
                  <a:txBody>
                    <a:bodyPr/>
                    <a:lstStyle/>
                    <a:p>
                      <a:pPr marL="109728" algn="l" fontAlgn="ctr"/>
                      <a:r>
                        <a:rPr lang="en-CA" sz="1400" b="1" u="none" strike="noStrike" kern="1200" cap="none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Principales</a:t>
                      </a:r>
                      <a:r>
                        <a:rPr lang="en-CA" sz="1400" b="1" u="none" strike="noStrike" kern="1200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400" b="1" u="none" strike="noStrike" kern="1200" cap="none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priorités</a:t>
                      </a:r>
                      <a:r>
                        <a:rPr lang="en-CA" sz="1400" b="1" u="none" strike="noStrike" kern="1200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400" b="1" u="none" strike="noStrike" kern="1200" cap="none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stratégiques</a:t>
                      </a:r>
                      <a:r>
                        <a:rPr lang="en-CA" sz="1400" b="1" u="none" strike="noStrike" kern="1200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Actions</a:t>
                      </a:r>
                      <a:endParaRPr lang="fr-CA" sz="1400" b="1" u="none" strike="noStrike" kern="1200" cap="non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CA" sz="1100" b="1" u="none" strike="noStrike" kern="1200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Mois</a:t>
                      </a:r>
                      <a:endParaRPr lang="fr-CA" sz="1100" b="1" u="none" strike="noStrike" kern="1200" cap="none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880683"/>
                  </a:ext>
                </a:extLst>
              </a:tr>
              <a:tr h="25320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fr-CA" sz="1100" b="0" i="0" u="none" strike="noStrike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u="none" strike="noStrike" cap="none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fr-CA" sz="11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0"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430533"/>
                  </a:ext>
                </a:extLst>
              </a:tr>
              <a:tr h="605238">
                <a:tc>
                  <a:txBody>
                    <a:bodyPr/>
                    <a:lstStyle/>
                    <a:p>
                      <a:pPr marL="109728" algn="l" fontAlgn="t"/>
                      <a:endParaRPr lang="fr-CA" sz="18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09728" algn="l" fontAlgn="t"/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Début contrat 1</a:t>
                      </a:r>
                      <a:r>
                        <a:rPr lang="fr-CA" sz="1800" b="0" i="0" u="none" strike="noStrike" baseline="3000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er</a:t>
                      </a:r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 salarié de Z.O</a:t>
                      </a:r>
                    </a:p>
                  </a:txBody>
                  <a:tcPr marL="8467" marR="8467" marT="846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</a:t>
                      </a:r>
                      <a:r>
                        <a:rPr lang="en-CA" sz="10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121502"/>
                  </a:ext>
                </a:extLst>
              </a:tr>
              <a:tr h="1004620">
                <a:tc>
                  <a:txBody>
                    <a:bodyPr/>
                    <a:lstStyle/>
                    <a:p>
                      <a:pPr marL="109728" algn="l" fontAlgn="t"/>
                      <a:r>
                        <a:rPr lang="en-CA" sz="18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</a:p>
                    <a:p>
                      <a:pPr marL="109728" algn="l" fontAlgn="t"/>
                      <a:r>
                        <a:rPr lang="en-CA" sz="18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Relance des </a:t>
                      </a:r>
                      <a:r>
                        <a:rPr lang="en-CA" sz="1800" b="0" u="none" strike="noStrike" baseline="0" dirty="0" err="1">
                          <a:solidFill>
                            <a:srgbClr val="253746"/>
                          </a:solidFill>
                          <a:effectLst/>
                        </a:rPr>
                        <a:t>appels</a:t>
                      </a:r>
                      <a:r>
                        <a:rPr lang="en-CA" sz="18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 à</a:t>
                      </a:r>
                    </a:p>
                    <a:p>
                      <a:pPr marL="109728" algn="l" fontAlgn="t"/>
                      <a:r>
                        <a:rPr lang="en-CA" sz="1800" b="0" i="0" u="none" strike="noStrike" baseline="0" dirty="0" err="1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Cotisation</a:t>
                      </a:r>
                      <a:r>
                        <a:rPr lang="en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CA" sz="1800" b="0" i="0" u="none" strike="noStrike" baseline="0" dirty="0" err="1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adhérents</a:t>
                      </a:r>
                      <a:endParaRPr lang="fr-CA" sz="18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u="none" strike="noStrike" baseline="0" dirty="0">
                        <a:solidFill>
                          <a:srgbClr val="25374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u="none" strike="noStrike" baseline="0" dirty="0">
                        <a:solidFill>
                          <a:srgbClr val="25374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u="none" strike="noStrike" baseline="0" dirty="0">
                        <a:solidFill>
                          <a:srgbClr val="25374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316517"/>
                  </a:ext>
                </a:extLst>
              </a:tr>
              <a:tr h="804929">
                <a:tc>
                  <a:txBody>
                    <a:bodyPr/>
                    <a:lstStyle/>
                    <a:p>
                      <a:pPr marL="109728" algn="l" fontAlgn="t"/>
                      <a:endParaRPr lang="fr-CA" sz="18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09728" algn="l" fontAlgn="t"/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Finalisation dossier FDVA (Fds </a:t>
                      </a:r>
                      <a:r>
                        <a:rPr lang="fr-CA" sz="1800" b="0" i="0" u="none" strike="noStrike" baseline="0" dirty="0" err="1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Dvpt</a:t>
                      </a:r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 Vie Asso)</a:t>
                      </a:r>
                    </a:p>
                  </a:txBody>
                  <a:tcPr marL="8467" marR="8467" marT="846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92159"/>
                  </a:ext>
                </a:extLst>
              </a:tr>
              <a:tr h="759008">
                <a:tc>
                  <a:txBody>
                    <a:bodyPr/>
                    <a:lstStyle/>
                    <a:p>
                      <a:pPr marL="109728" algn="l" fontAlgn="t"/>
                      <a:endParaRPr lang="fr-CA" sz="18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09728" algn="l" fontAlgn="t"/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Finalisation dossier PAT (Dpt 34)</a:t>
                      </a:r>
                    </a:p>
                  </a:txBody>
                  <a:tcPr marL="8467" marR="8467" marT="846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16343"/>
                  </a:ext>
                </a:extLst>
              </a:tr>
              <a:tr h="759008">
                <a:tc>
                  <a:txBody>
                    <a:bodyPr/>
                    <a:lstStyle/>
                    <a:p>
                      <a:pPr marL="109728" algn="l" fontAlgn="t"/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Montage projet</a:t>
                      </a:r>
                    </a:p>
                    <a:p>
                      <a:pPr marL="109728" algn="l" fontAlgn="t"/>
                      <a:r>
                        <a:rPr lang="fr-CA" sz="1800" b="0" i="0" u="none" strike="noStrike" baseline="0" dirty="0" err="1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Coprod</a:t>
                      </a:r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 Festival sur </a:t>
                      </a:r>
                    </a:p>
                    <a:p>
                      <a:pPr marL="109728" algn="l" fontAlgn="t"/>
                      <a:r>
                        <a:rPr lang="fr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Toulouse</a:t>
                      </a:r>
                    </a:p>
                  </a:txBody>
                  <a:tcPr marL="8467" marR="8467" marT="846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endParaRPr lang="fr-CA" sz="2000" b="1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fr-CA" sz="1000" b="0" i="0" u="none" strike="noStrike" kern="1200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29192"/>
                  </a:ext>
                </a:extLst>
              </a:tr>
              <a:tr h="605238">
                <a:tc>
                  <a:txBody>
                    <a:bodyPr/>
                    <a:lstStyle/>
                    <a:p>
                      <a:pPr marL="109728" algn="l" fontAlgn="t"/>
                      <a:r>
                        <a:rPr lang="en-CA" sz="18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</a:p>
                    <a:p>
                      <a:pPr marL="109728" algn="l" fontAlgn="t"/>
                      <a:r>
                        <a:rPr lang="en-CA" sz="1800" b="0" u="none" strike="noStrike" baseline="0" dirty="0" err="1">
                          <a:solidFill>
                            <a:srgbClr val="253746"/>
                          </a:solidFill>
                          <a:effectLst/>
                        </a:rPr>
                        <a:t>Refonte</a:t>
                      </a:r>
                      <a:r>
                        <a:rPr lang="en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de la </a:t>
                      </a:r>
                      <a:r>
                        <a:rPr lang="en-CA" sz="1800" b="0" i="0" u="none" strike="noStrike" baseline="0" dirty="0" err="1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plateforme</a:t>
                      </a:r>
                      <a:r>
                        <a:rPr lang="en-CA" sz="1800" b="0" i="0" u="none" strike="noStrike" baseline="0" dirty="0">
                          <a:solidFill>
                            <a:srgbClr val="253746"/>
                          </a:solidFill>
                          <a:effectLst/>
                          <a:latin typeface="Arial" panose="020B0604020202020204" pitchFamily="34" charset="0"/>
                        </a:rPr>
                        <a:t> Z.O</a:t>
                      </a:r>
                      <a:endParaRPr lang="fr-CA" sz="18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0" u="none" strike="noStrike" baseline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1000" b="0" i="0" u="none" strike="noStrike" baseline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u="none" strike="noStrike" baseline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baseline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2000" b="1" u="none" strike="noStrike" baseline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baseline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2000" b="1" u="none" strike="noStrike" baseline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2000" b="1" i="0" u="none" strike="noStrike" baseline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2000" b="1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X </a:t>
                      </a:r>
                      <a:endParaRPr lang="fr-CA" sz="2000" b="1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0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10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000" b="0" u="none" strike="noStrike" baseline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1000" b="0" i="0" u="none" strike="noStrike" baseline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000" b="0" u="none" strike="noStrike" baseline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1000" b="0" i="0" u="none" strike="noStrike" baseline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000" b="0" u="none" strike="noStrike" baseline="0" dirty="0">
                          <a:solidFill>
                            <a:srgbClr val="253746"/>
                          </a:solidFill>
                          <a:effectLst/>
                        </a:rPr>
                        <a:t> </a:t>
                      </a:r>
                      <a:endParaRPr lang="fr-CA" sz="1000" b="0" i="0" u="none" strike="noStrike" baseline="0" dirty="0">
                        <a:solidFill>
                          <a:srgbClr val="25374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608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101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12">
            <a:extLst>
              <a:ext uri="{FF2B5EF4-FFF2-40B4-BE49-F238E27FC236}">
                <a16:creationId xmlns:a16="http://schemas.microsoft.com/office/drawing/2014/main" id="{906A4591-7C82-6845-81DC-4438B8237827}"/>
              </a:ext>
            </a:extLst>
          </p:cNvPr>
          <p:cNvGraphicFramePr>
            <a:graphicFrameLocks noGrp="1"/>
          </p:cNvGraphicFramePr>
          <p:nvPr>
            <p:ph type="chart" sz="quarter" idx="14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9252057"/>
              </p:ext>
            </p:extLst>
          </p:nvPr>
        </p:nvGraphicFramePr>
        <p:xfrm>
          <a:off x="214723" y="1160711"/>
          <a:ext cx="5604696" cy="425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1CCC8519-E1D3-4840-A6BE-6AA60696235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26440" y="104520"/>
            <a:ext cx="8034532" cy="900782"/>
          </a:xfrm>
          <a:ln w="762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Répartition du CA par Client (institution, artistes, entreprises, </a:t>
            </a:r>
            <a:r>
              <a:rPr lang="fr-CA" dirty="0" err="1"/>
              <a:t>ect</a:t>
            </a:r>
            <a:r>
              <a:rPr lang="fr-CA" dirty="0"/>
              <a:t>…) 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61199"/>
              </p:ext>
            </p:extLst>
          </p:nvPr>
        </p:nvGraphicFramePr>
        <p:xfrm>
          <a:off x="6093578" y="2689195"/>
          <a:ext cx="3764037" cy="119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679">
                  <a:extLst>
                    <a:ext uri="{9D8B030D-6E8A-4147-A177-3AD203B41FA5}">
                      <a16:colId xmlns:a16="http://schemas.microsoft.com/office/drawing/2014/main" val="3406547110"/>
                    </a:ext>
                  </a:extLst>
                </a:gridCol>
                <a:gridCol w="1254679">
                  <a:extLst>
                    <a:ext uri="{9D8B030D-6E8A-4147-A177-3AD203B41FA5}">
                      <a16:colId xmlns:a16="http://schemas.microsoft.com/office/drawing/2014/main" val="1231206001"/>
                    </a:ext>
                  </a:extLst>
                </a:gridCol>
                <a:gridCol w="1254679">
                  <a:extLst>
                    <a:ext uri="{9D8B030D-6E8A-4147-A177-3AD203B41FA5}">
                      <a16:colId xmlns:a16="http://schemas.microsoft.com/office/drawing/2014/main" val="1277829391"/>
                    </a:ext>
                  </a:extLst>
                </a:gridCol>
              </a:tblGrid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484508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23696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6194573" y="1861457"/>
            <a:ext cx="356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CA prévisionnel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98802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B0F39E7-B877-4E30-808A-CB7873CC0205}"/>
              </a:ext>
            </a:extLst>
          </p:cNvPr>
          <p:cNvSpPr txBox="1">
            <a:spLocks/>
          </p:cNvSpPr>
          <p:nvPr/>
        </p:nvSpPr>
        <p:spPr>
          <a:xfrm>
            <a:off x="4172446" y="483982"/>
            <a:ext cx="2076717" cy="8802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b="1" dirty="0">
                <a:highlight>
                  <a:srgbClr val="000080"/>
                </a:highlight>
              </a:rPr>
              <a:t>Mai 2022 :</a:t>
            </a:r>
            <a:r>
              <a:rPr lang="fr-CA" b="1" dirty="0"/>
              <a:t>un salarié à ½ temps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8FCEEF00-221B-403A-A7D8-5BCE6A37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0" y="166603"/>
            <a:ext cx="3636080" cy="1299731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On se projette…</a:t>
            </a:r>
          </a:p>
        </p:txBody>
      </p:sp>
      <p:pic>
        <p:nvPicPr>
          <p:cNvPr id="7" name="Image 6" descr="Une image contenant texte, personne, posant, groupe&#10;&#10;Description générée automatiquement">
            <a:extLst>
              <a:ext uri="{FF2B5EF4-FFF2-40B4-BE49-F238E27FC236}">
                <a16:creationId xmlns:a16="http://schemas.microsoft.com/office/drawing/2014/main" id="{BBDEB9F3-2450-443B-AAF3-3F529972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79" y="1302994"/>
            <a:ext cx="2847887" cy="1433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3D2376-60D5-4A08-AF2B-DECCFEF3DB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606" y="1615256"/>
            <a:ext cx="2453554" cy="24535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B40B94D-B3E6-461D-B958-5C927650BB51}"/>
              </a:ext>
            </a:extLst>
          </p:cNvPr>
          <p:cNvSpPr txBox="1"/>
          <p:nvPr/>
        </p:nvSpPr>
        <p:spPr>
          <a:xfrm>
            <a:off x="215175" y="2693042"/>
            <a:ext cx="30056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ighlight>
                  <a:srgbClr val="000080"/>
                </a:highlight>
              </a:rPr>
              <a:t>1</a:t>
            </a:r>
            <a:r>
              <a:rPr lang="fr-CA" baseline="30000" dirty="0">
                <a:highlight>
                  <a:srgbClr val="000080"/>
                </a:highlight>
              </a:rPr>
              <a:t>er</a:t>
            </a:r>
            <a:r>
              <a:rPr lang="fr-CA" dirty="0">
                <a:highlight>
                  <a:srgbClr val="000080"/>
                </a:highlight>
              </a:rPr>
              <a:t> avril 2030: </a:t>
            </a:r>
            <a:r>
              <a:rPr lang="fr-CA" dirty="0"/>
              <a:t>(+ 8 ans) La Russie échange ses 5850 ogives nucléaires contres 5850 antennes « Zik world »</a:t>
            </a:r>
            <a:endParaRPr lang="fr-FR" dirty="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E07C21B7-3FF9-44D4-9B92-6E5B466F36EA}"/>
              </a:ext>
            </a:extLst>
          </p:cNvPr>
          <p:cNvSpPr/>
          <p:nvPr/>
        </p:nvSpPr>
        <p:spPr>
          <a:xfrm rot="19092367">
            <a:off x="6026960" y="1322192"/>
            <a:ext cx="12264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BA3766FF-FB47-44AF-80E1-7D2BAADEDC2A}"/>
              </a:ext>
            </a:extLst>
          </p:cNvPr>
          <p:cNvSpPr/>
          <p:nvPr/>
        </p:nvSpPr>
        <p:spPr>
          <a:xfrm rot="7180328">
            <a:off x="3983684" y="4049175"/>
            <a:ext cx="66465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Espace réservé pour une image  3" descr="Une image contenant personne, homme, extérieur, posant&#10;&#10;Description générée automatiquement">
            <a:extLst>
              <a:ext uri="{FF2B5EF4-FFF2-40B4-BE49-F238E27FC236}">
                <a16:creationId xmlns:a16="http://schemas.microsoft.com/office/drawing/2014/main" id="{F59FB715-5FBB-499B-B80E-2138E1C8F5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80" b="15580"/>
          <a:stretch>
            <a:fillRect/>
          </a:stretch>
        </p:blipFill>
        <p:spPr>
          <a:xfrm>
            <a:off x="434278" y="1178677"/>
            <a:ext cx="719484" cy="575313"/>
          </a:xfrm>
          <a:prstGeom prst="rect">
            <a:avLst/>
          </a:prstGeom>
          <a:solidFill>
            <a:srgbClr val="DFDFE0"/>
          </a:solidFill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335A8C15-1851-4464-947F-15E5BF5C748E}"/>
              </a:ext>
            </a:extLst>
          </p:cNvPr>
          <p:cNvSpPr/>
          <p:nvPr/>
        </p:nvSpPr>
        <p:spPr>
          <a:xfrm rot="2592616">
            <a:off x="3083072" y="1213074"/>
            <a:ext cx="12456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A566B89-764A-4399-959B-808BB03B5E72}"/>
              </a:ext>
            </a:extLst>
          </p:cNvPr>
          <p:cNvSpPr/>
          <p:nvPr/>
        </p:nvSpPr>
        <p:spPr>
          <a:xfrm rot="3919709">
            <a:off x="5483658" y="4153790"/>
            <a:ext cx="7366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F345935-CED5-4D64-B49B-66B14CE13017}"/>
              </a:ext>
            </a:extLst>
          </p:cNvPr>
          <p:cNvSpPr/>
          <p:nvPr/>
        </p:nvSpPr>
        <p:spPr>
          <a:xfrm rot="972669">
            <a:off x="6380577" y="3153517"/>
            <a:ext cx="129959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146FD7F0-35AD-4543-AC66-DD2C078B4B07}"/>
              </a:ext>
            </a:extLst>
          </p:cNvPr>
          <p:cNvSpPr/>
          <p:nvPr/>
        </p:nvSpPr>
        <p:spPr>
          <a:xfrm rot="16048759">
            <a:off x="4998657" y="1091502"/>
            <a:ext cx="3796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7939AD5B-796E-4BED-A6EF-0E799B490EDB}"/>
              </a:ext>
            </a:extLst>
          </p:cNvPr>
          <p:cNvSpPr/>
          <p:nvPr/>
        </p:nvSpPr>
        <p:spPr>
          <a:xfrm rot="2002121">
            <a:off x="5997802" y="3959296"/>
            <a:ext cx="18541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2AE65073-EA14-48C2-A286-6B0733CB4643}"/>
              </a:ext>
            </a:extLst>
          </p:cNvPr>
          <p:cNvSpPr/>
          <p:nvPr/>
        </p:nvSpPr>
        <p:spPr>
          <a:xfrm rot="21109323">
            <a:off x="6439292" y="2182928"/>
            <a:ext cx="103062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FC70E6-4CFB-497F-9866-79329BFACF54}"/>
              </a:ext>
            </a:extLst>
          </p:cNvPr>
          <p:cNvSpPr txBox="1"/>
          <p:nvPr/>
        </p:nvSpPr>
        <p:spPr>
          <a:xfrm>
            <a:off x="6831773" y="411985"/>
            <a:ext cx="2521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highlight>
                  <a:srgbClr val="000080"/>
                </a:highlight>
              </a:rPr>
              <a:t>Juillet 2022: </a:t>
            </a:r>
            <a:r>
              <a:rPr lang="fr-CA" sz="1800" dirty="0"/>
              <a:t>un bureau public sur Montpellier</a:t>
            </a:r>
            <a:endParaRPr lang="fr-FR" sz="18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14F4A02-7BBE-43F1-81E7-807D0ADF3059}"/>
              </a:ext>
            </a:extLst>
          </p:cNvPr>
          <p:cNvSpPr txBox="1"/>
          <p:nvPr/>
        </p:nvSpPr>
        <p:spPr>
          <a:xfrm>
            <a:off x="7471277" y="1809879"/>
            <a:ext cx="2521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highlight>
                  <a:srgbClr val="000080"/>
                </a:highlight>
              </a:rPr>
              <a:t>Octobre 2022: </a:t>
            </a:r>
            <a:r>
              <a:rPr lang="fr-CA" sz="1800" dirty="0"/>
              <a:t>un salarié « </a:t>
            </a:r>
            <a:r>
              <a:rPr lang="fr-CA" sz="1800" dirty="0" err="1"/>
              <a:t>handi</a:t>
            </a:r>
            <a:r>
              <a:rPr lang="fr-CA" sz="1800" dirty="0"/>
              <a:t> »à ½ temps (RSE)</a:t>
            </a:r>
            <a:endParaRPr lang="fr-FR" sz="18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5FE4425-4DF0-427F-A54F-46EA9780E084}"/>
              </a:ext>
            </a:extLst>
          </p:cNvPr>
          <p:cNvSpPr txBox="1"/>
          <p:nvPr/>
        </p:nvSpPr>
        <p:spPr>
          <a:xfrm>
            <a:off x="7757240" y="4266804"/>
            <a:ext cx="23302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highlight>
                  <a:srgbClr val="000080"/>
                </a:highlight>
              </a:rPr>
              <a:t>Janvier 2026: </a:t>
            </a:r>
            <a:r>
              <a:rPr lang="fr-CA" sz="1800" dirty="0"/>
              <a:t>réplication modèle </a:t>
            </a:r>
            <a:r>
              <a:rPr lang="fr-CA" sz="1800" dirty="0" err="1"/>
              <a:t>Z.Occ</a:t>
            </a:r>
            <a:endParaRPr lang="fr-CA" sz="1800" dirty="0"/>
          </a:p>
          <a:p>
            <a:r>
              <a:rPr lang="fr-CA" dirty="0"/>
              <a:t>Sur ttes les régions </a:t>
            </a:r>
            <a:r>
              <a:rPr lang="fr-CA" dirty="0" err="1"/>
              <a:t>Fçaises</a:t>
            </a:r>
            <a:endParaRPr lang="fr-FR" sz="18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7348A3D-35C3-4450-AE0A-D37BC3789F6C}"/>
              </a:ext>
            </a:extLst>
          </p:cNvPr>
          <p:cNvSpPr txBox="1"/>
          <p:nvPr/>
        </p:nvSpPr>
        <p:spPr>
          <a:xfrm>
            <a:off x="7757241" y="3032437"/>
            <a:ext cx="2330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highlight>
                  <a:srgbClr val="000080"/>
                </a:highlight>
              </a:rPr>
              <a:t>Janvier 2024 : </a:t>
            </a:r>
            <a:r>
              <a:rPr lang="fr-CA" sz="1800" dirty="0"/>
              <a:t>13 antennes </a:t>
            </a:r>
            <a:r>
              <a:rPr lang="fr-CA" sz="1800" dirty="0" err="1"/>
              <a:t>dptales</a:t>
            </a:r>
            <a:r>
              <a:rPr lang="fr-CA" sz="1800" dirty="0"/>
              <a:t> Zik </a:t>
            </a:r>
            <a:r>
              <a:rPr lang="fr-CA" sz="1800" dirty="0" err="1"/>
              <a:t>Occ</a:t>
            </a:r>
            <a:r>
              <a:rPr lang="fr-CA" sz="1800" dirty="0"/>
              <a:t>/région Occitanie</a:t>
            </a:r>
            <a:endParaRPr lang="fr-FR" sz="1800" dirty="0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8808D007-2E6D-461F-BC4F-CF998299B2CF}"/>
              </a:ext>
            </a:extLst>
          </p:cNvPr>
          <p:cNvSpPr/>
          <p:nvPr/>
        </p:nvSpPr>
        <p:spPr>
          <a:xfrm rot="4813984">
            <a:off x="3165981" y="2854132"/>
            <a:ext cx="484632" cy="605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0FDCFAE-0AD4-4FD4-B3EE-8199E086D865}"/>
              </a:ext>
            </a:extLst>
          </p:cNvPr>
          <p:cNvSpPr txBox="1"/>
          <p:nvPr/>
        </p:nvSpPr>
        <p:spPr>
          <a:xfrm>
            <a:off x="2316838" y="4149970"/>
            <a:ext cx="19271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 err="1">
                <a:highlight>
                  <a:srgbClr val="000080"/>
                </a:highlight>
              </a:rPr>
              <a:t>Janv</a:t>
            </a:r>
            <a:r>
              <a:rPr lang="fr-CA" sz="1800" dirty="0">
                <a:highlight>
                  <a:srgbClr val="000080"/>
                </a:highlight>
              </a:rPr>
              <a:t> 2030: </a:t>
            </a:r>
            <a:r>
              <a:rPr lang="fr-CA" sz="1800" dirty="0"/>
              <a:t>(+ 8 ans) 160 salariés CDI sur les territoires francophones</a:t>
            </a:r>
            <a:endParaRPr lang="fr-FR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dirty="0">
                <a:highlight>
                  <a:srgbClr val="000080"/>
                </a:highlight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5CC6D82-E40A-4F98-A437-0F6ADD1385D2}"/>
              </a:ext>
            </a:extLst>
          </p:cNvPr>
          <p:cNvSpPr txBox="1"/>
          <p:nvPr/>
        </p:nvSpPr>
        <p:spPr>
          <a:xfrm>
            <a:off x="4842787" y="4791670"/>
            <a:ext cx="2416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 err="1">
                <a:highlight>
                  <a:srgbClr val="000080"/>
                </a:highlight>
              </a:rPr>
              <a:t>Janv</a:t>
            </a:r>
            <a:r>
              <a:rPr lang="fr-CA" sz="1800" dirty="0">
                <a:highlight>
                  <a:srgbClr val="000080"/>
                </a:highlight>
              </a:rPr>
              <a:t> 2027: </a:t>
            </a:r>
            <a:r>
              <a:rPr lang="fr-CA" sz="1800" dirty="0"/>
              <a:t>(+ 5 ans) 60 salariés CDI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315629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44164" y="2407109"/>
            <a:ext cx="8011551" cy="900782"/>
          </a:xfrm>
        </p:spPr>
        <p:txBody>
          <a:bodyPr>
            <a:noAutofit/>
          </a:bodyPr>
          <a:lstStyle/>
          <a:p>
            <a:pPr algn="ctr"/>
            <a:r>
              <a:rPr lang="fr-CA" sz="2400" b="1" dirty="0"/>
              <a:t>Pierre-Marie Meekel p/o La Zik Occitanie Team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388500" y="379357"/>
            <a:ext cx="7322881" cy="21236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/>
              <a:t>MERCI </a:t>
            </a:r>
          </a:p>
          <a:p>
            <a:pPr algn="ctr"/>
            <a:r>
              <a:rPr lang="fr-FR" sz="4400" b="1" dirty="0"/>
              <a:t>pour votre attention toute bienveillante !</a:t>
            </a:r>
          </a:p>
        </p:txBody>
      </p:sp>
      <p:pic>
        <p:nvPicPr>
          <p:cNvPr id="6" name="Image 5" descr="Une image contenant sport aquatique, nageant&#10;&#10;Description générée automatiquement">
            <a:extLst>
              <a:ext uri="{FF2B5EF4-FFF2-40B4-BE49-F238E27FC236}">
                <a16:creationId xmlns:a16="http://schemas.microsoft.com/office/drawing/2014/main" id="{6A50CC63-75C8-4666-9AC1-E73C47C3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76" y="3199144"/>
            <a:ext cx="9788101" cy="22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2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FA2C406-B7C5-4FA9-BD6A-D9A5734E955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023106" y="1464159"/>
            <a:ext cx="6136894" cy="1393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800" b="1" dirty="0"/>
              <a:t>        </a:t>
            </a:r>
            <a:r>
              <a:rPr lang="fr-CA" sz="2800" b="1" dirty="0">
                <a:highlight>
                  <a:srgbClr val="000080"/>
                </a:highlight>
              </a:rPr>
              <a:t>AVANT 2005 </a:t>
            </a:r>
            <a:r>
              <a:rPr lang="fr-CA" sz="2800" b="1" dirty="0"/>
              <a:t>= Vroom bike + Téléphone fixe + lettres + Réseautage + Lives de démo, </a:t>
            </a:r>
            <a:r>
              <a:rPr lang="fr-CA" sz="2800" b="1" dirty="0" err="1"/>
              <a:t>etc</a:t>
            </a:r>
            <a:r>
              <a:rPr lang="fr-CA" sz="2800" b="1" dirty="0"/>
              <a:t> …</a:t>
            </a:r>
            <a:endParaRPr lang="fr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A99074-39CD-4650-8BEC-28F58A2E8C8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64409" y="192209"/>
            <a:ext cx="8011551" cy="900782"/>
          </a:xfrm>
          <a:prstGeom prst="rect">
            <a:avLst/>
          </a:prstGeom>
          <a:ln w="7620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800" b="1" dirty="0"/>
              <a:t>De la CREATIVITE et du SENS … OK mais POURQUOI FAIRE ? &gt; PROBLEMATIQUE :</a:t>
            </a:r>
          </a:p>
        </p:txBody>
      </p:sp>
      <p:pic>
        <p:nvPicPr>
          <p:cNvPr id="10" name="Image 9" descr="Une image contenant ciel, extérieur, moto, garé&#10;&#10;Description générée automatiquement">
            <a:extLst>
              <a:ext uri="{FF2B5EF4-FFF2-40B4-BE49-F238E27FC236}">
                <a16:creationId xmlns:a16="http://schemas.microsoft.com/office/drawing/2014/main" id="{625512F1-D1ED-491B-BF73-E14AA38C9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9" y="1448771"/>
            <a:ext cx="2890108" cy="2167581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51D8AB0D-2C2C-4557-B695-7AA65F4491CA}"/>
              </a:ext>
            </a:extLst>
          </p:cNvPr>
          <p:cNvSpPr/>
          <p:nvPr/>
        </p:nvSpPr>
        <p:spPr>
          <a:xfrm rot="10800000">
            <a:off x="3991776" y="14641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76920C2C-35FC-4AEE-A1B3-F566D4536872}"/>
              </a:ext>
            </a:extLst>
          </p:cNvPr>
          <p:cNvSpPr/>
          <p:nvPr/>
        </p:nvSpPr>
        <p:spPr>
          <a:xfrm>
            <a:off x="6351372" y="40770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59487B-5A06-4AD8-8228-8A9E117CC4A0}"/>
              </a:ext>
            </a:extLst>
          </p:cNvPr>
          <p:cNvSpPr txBox="1"/>
          <p:nvPr/>
        </p:nvSpPr>
        <p:spPr>
          <a:xfrm>
            <a:off x="2132458" y="3673053"/>
            <a:ext cx="458976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A" sz="2600" b="1" dirty="0">
                <a:highlight>
                  <a:srgbClr val="000080"/>
                </a:highlight>
              </a:rPr>
              <a:t>DEPUIS 15 ANS </a:t>
            </a:r>
            <a:r>
              <a:rPr lang="fr-CA" sz="2600" b="1" dirty="0"/>
              <a:t>= SITE WEB +RESEAUX SCX + MAILING EPK’S aux progs + ETC … </a:t>
            </a:r>
            <a:endParaRPr lang="fr-CA" sz="2600" dirty="0"/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11A9EB-E2B8-46AE-BE4F-B76137D5A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98386" y="3405411"/>
            <a:ext cx="2436341" cy="18279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8F5B8CB-24D0-4BE2-ABEE-416439507B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011" y="3507335"/>
            <a:ext cx="1624098" cy="16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2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7737C5E-6489-4AC6-A219-7BE1FBD59A1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65147" y="157826"/>
            <a:ext cx="3497769" cy="900782"/>
          </a:xfrm>
          <a:ln w="76200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b="1" dirty="0"/>
              <a:t>CONCLUSION</a:t>
            </a:r>
            <a:endParaRPr lang="fr-CA" sz="32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AC7470-BAC3-4DF8-9F3D-34C0A270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22" y="200586"/>
            <a:ext cx="1700294" cy="1700294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092DA1E-83A0-428C-B910-17AE09FD447D}"/>
              </a:ext>
            </a:extLst>
          </p:cNvPr>
          <p:cNvSpPr/>
          <p:nvPr/>
        </p:nvSpPr>
        <p:spPr>
          <a:xfrm rot="5400000">
            <a:off x="4590796" y="14391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C5A449-2DFA-4F2C-9E7B-1B2E54AAE0B0}"/>
              </a:ext>
            </a:extLst>
          </p:cNvPr>
          <p:cNvSpPr txBox="1"/>
          <p:nvPr/>
        </p:nvSpPr>
        <p:spPr>
          <a:xfrm>
            <a:off x="1637072" y="2056396"/>
            <a:ext cx="787901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1" dirty="0"/>
              <a:t>Pour les Acteurs filière musique </a:t>
            </a:r>
            <a:r>
              <a:rPr lang="fr-FR" sz="2400" b="1" i="1" dirty="0">
                <a:highlight>
                  <a:srgbClr val="000080"/>
                </a:highlight>
              </a:rPr>
              <a:t>AVANT ou APRES </a:t>
            </a:r>
            <a:r>
              <a:rPr lang="fr-FR" sz="2400" b="1" i="1" dirty="0"/>
              <a:t>2005 : </a:t>
            </a:r>
          </a:p>
          <a:p>
            <a:r>
              <a:rPr lang="fr-FR" sz="2400" b="1" i="1" dirty="0"/>
              <a:t>&gt;</a:t>
            </a:r>
            <a:r>
              <a:rPr lang="fr-FR" sz="2400" b="1" i="1" dirty="0">
                <a:highlight>
                  <a:srgbClr val="000080"/>
                </a:highlight>
              </a:rPr>
              <a:t>même manque de visibilité </a:t>
            </a:r>
          </a:p>
          <a:p>
            <a:r>
              <a:rPr lang="fr-FR" sz="2400" b="1" i="1" dirty="0"/>
              <a:t>&gt;</a:t>
            </a:r>
            <a:r>
              <a:rPr lang="fr-FR" sz="2400" b="1" i="1" dirty="0">
                <a:highlight>
                  <a:srgbClr val="000080"/>
                </a:highlight>
              </a:rPr>
              <a:t>mêmes difficultés à monétiser </a:t>
            </a:r>
            <a:r>
              <a:rPr lang="fr-FR" sz="2400" b="1" i="1" dirty="0"/>
              <a:t>leur art ou leurs biens et services.</a:t>
            </a:r>
            <a:endParaRPr lang="fr-FR" sz="2400" b="1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fr-FR" sz="1800" b="1" i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7CAD18-5864-4918-91D5-9573E8AF7C3B}"/>
              </a:ext>
            </a:extLst>
          </p:cNvPr>
          <p:cNvSpPr txBox="1"/>
          <p:nvPr/>
        </p:nvSpPr>
        <p:spPr>
          <a:xfrm>
            <a:off x="643915" y="3814121"/>
            <a:ext cx="930875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1" i="1" dirty="0"/>
          </a:p>
          <a:p>
            <a:pPr algn="ctr"/>
            <a:r>
              <a:rPr lang="fr-FR" sz="2000" b="1" i="1" dirty="0">
                <a:highlight>
                  <a:srgbClr val="000080"/>
                </a:highlight>
              </a:rPr>
              <a:t>REACTION </a:t>
            </a:r>
            <a:r>
              <a:rPr lang="fr-FR" sz="2000" b="1" i="1" dirty="0"/>
              <a:t>                 </a:t>
            </a:r>
            <a:r>
              <a:rPr lang="fr-FR" sz="2000" b="1" i="1" dirty="0">
                <a:highlight>
                  <a:srgbClr val="000080"/>
                </a:highlight>
              </a:rPr>
              <a:t>CREATION </a:t>
            </a:r>
            <a:r>
              <a:rPr lang="fr-FR" sz="2000" b="1" i="1" dirty="0"/>
              <a:t>d’une ASSOCIATION DE</a:t>
            </a:r>
          </a:p>
          <a:p>
            <a:pPr algn="ctr"/>
            <a:r>
              <a:rPr lang="fr-FR" sz="2000" b="1" i="1" dirty="0"/>
              <a:t> REPERAGE ET DE MISE EN AVANT </a:t>
            </a:r>
          </a:p>
          <a:p>
            <a:pPr algn="ctr"/>
            <a:r>
              <a:rPr lang="fr-FR" sz="2000" b="1" i="1" dirty="0"/>
              <a:t>DES ARTISTES ET DES PRODUCTEURS DE BIENS ET SERVICES </a:t>
            </a:r>
          </a:p>
          <a:p>
            <a:pPr algn="ctr"/>
            <a:r>
              <a:rPr lang="fr-FR" sz="2000" b="1" i="1" dirty="0"/>
              <a:t>DE LA FILIERE MUSIQUE   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CE456D65-71C1-476A-8BA2-4E6B5FFDA054}"/>
              </a:ext>
            </a:extLst>
          </p:cNvPr>
          <p:cNvSpPr/>
          <p:nvPr/>
        </p:nvSpPr>
        <p:spPr>
          <a:xfrm>
            <a:off x="3495115" y="4088004"/>
            <a:ext cx="1013255" cy="401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96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E5E8889-91C9-4443-9051-B586639FB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351" y="816468"/>
            <a:ext cx="2936746" cy="10734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CA" b="1" dirty="0">
                <a:highlight>
                  <a:srgbClr val="000080"/>
                </a:highlight>
              </a:rPr>
              <a:t>Je suis Directeur du PROJET associatif que j’ai créé</a:t>
            </a:r>
            <a:r>
              <a:rPr lang="fr-CA" dirty="0">
                <a:highlight>
                  <a:srgbClr val="000080"/>
                </a:highlight>
              </a:rPr>
              <a:t> :</a:t>
            </a:r>
          </a:p>
          <a:p>
            <a:pPr marL="0" indent="0">
              <a:buNone/>
            </a:pPr>
            <a:r>
              <a:rPr lang="fr-CA" b="1" dirty="0">
                <a:highlight>
                  <a:srgbClr val="000080"/>
                </a:highlight>
              </a:rPr>
              <a:t>Zik Occitanie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91AD225-EF92-41A1-AF30-4E5FA8ED5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0" y="166603"/>
            <a:ext cx="3636080" cy="1299731"/>
          </a:xfrm>
          <a:ln w="762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Aujourd’hui ET depuis 2017, je fais </a:t>
            </a:r>
            <a:br>
              <a:rPr lang="fr-FR" dirty="0"/>
            </a:br>
            <a:r>
              <a:rPr lang="fr-FR" dirty="0"/>
              <a:t>quoi, au juste ?</a:t>
            </a:r>
          </a:p>
        </p:txBody>
      </p:sp>
      <p:pic>
        <p:nvPicPr>
          <p:cNvPr id="9" name="Image 8" descr="Une image contenant texte, personne, posant, groupe&#10;&#10;Description générée automatiquement">
            <a:extLst>
              <a:ext uri="{FF2B5EF4-FFF2-40B4-BE49-F238E27FC236}">
                <a16:creationId xmlns:a16="http://schemas.microsoft.com/office/drawing/2014/main" id="{2D464777-02D1-4E95-AEE5-D8B2F2DC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92" y="2335053"/>
            <a:ext cx="5878331" cy="29588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D21849-6DCC-4882-A204-D3E5E610E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8418" y="135572"/>
            <a:ext cx="2453554" cy="245355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1F38E4-58CD-431C-BF56-BAEDC452AD86}"/>
              </a:ext>
            </a:extLst>
          </p:cNvPr>
          <p:cNvSpPr txBox="1"/>
          <p:nvPr/>
        </p:nvSpPr>
        <p:spPr>
          <a:xfrm>
            <a:off x="0" y="2877813"/>
            <a:ext cx="3059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highlight>
                  <a:srgbClr val="000080"/>
                </a:highlight>
              </a:rPr>
              <a:t>La TEAM ?! </a:t>
            </a:r>
            <a:r>
              <a:rPr lang="fr-CA" b="1" dirty="0">
                <a:highlight>
                  <a:srgbClr val="000080"/>
                </a:highlight>
              </a:rPr>
              <a:t>&gt; </a:t>
            </a:r>
            <a:r>
              <a:rPr lang="fr-CA" sz="2400" dirty="0">
                <a:highlight>
                  <a:srgbClr val="000080"/>
                </a:highlight>
              </a:rPr>
              <a:t>Bureau de 6 personnes + 10 Bénévoles</a:t>
            </a:r>
            <a:endParaRPr lang="fr-FR" sz="2400" dirty="0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B6961999-26E7-46FB-8234-A5B9FF8EA927}"/>
              </a:ext>
            </a:extLst>
          </p:cNvPr>
          <p:cNvSpPr/>
          <p:nvPr/>
        </p:nvSpPr>
        <p:spPr>
          <a:xfrm>
            <a:off x="7067810" y="1009640"/>
            <a:ext cx="53082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74736FB5-BB73-4EF2-8BA4-2E5E239683D8}"/>
              </a:ext>
            </a:extLst>
          </p:cNvPr>
          <p:cNvSpPr/>
          <p:nvPr/>
        </p:nvSpPr>
        <p:spPr>
          <a:xfrm>
            <a:off x="1589902" y="3661261"/>
            <a:ext cx="66465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Espace réservé pour une image  3" descr="Une image contenant personne, homme, extérieur, posant&#10;&#10;Description générée automatiquement">
            <a:extLst>
              <a:ext uri="{FF2B5EF4-FFF2-40B4-BE49-F238E27FC236}">
                <a16:creationId xmlns:a16="http://schemas.microsoft.com/office/drawing/2014/main" id="{4144178A-D088-4B7D-B887-89DA16B0F1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80" b="15580"/>
          <a:stretch>
            <a:fillRect/>
          </a:stretch>
        </p:blipFill>
        <p:spPr>
          <a:xfrm>
            <a:off x="2703007" y="617229"/>
            <a:ext cx="981496" cy="784823"/>
          </a:xfrm>
          <a:prstGeom prst="rect">
            <a:avLst/>
          </a:prstGeom>
          <a:solidFill>
            <a:srgbClr val="DFDFE0"/>
          </a:solidFill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AD7284EC-650A-4B6F-B434-F1575E123036}"/>
              </a:ext>
            </a:extLst>
          </p:cNvPr>
          <p:cNvSpPr/>
          <p:nvPr/>
        </p:nvSpPr>
        <p:spPr>
          <a:xfrm>
            <a:off x="3742738" y="961929"/>
            <a:ext cx="45690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180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CF5083-6E4D-AE4A-9A7D-9495F8E7BDB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200" b="1" u="sng" dirty="0"/>
              <a:t>Membres clés de l’équipe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8374DD-343A-4670-8D66-2EB17982CFAC}"/>
              </a:ext>
            </a:extLst>
          </p:cNvPr>
          <p:cNvSpPr txBox="1"/>
          <p:nvPr/>
        </p:nvSpPr>
        <p:spPr>
          <a:xfrm>
            <a:off x="1401298" y="1528472"/>
            <a:ext cx="735740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Cambria" panose="02040503050406030204" pitchFamily="18" charset="0"/>
                <a:ea typeface="Arial" panose="020B0604020202020204" pitchFamily="34" charset="0"/>
              </a:rPr>
              <a:t> </a:t>
            </a:r>
            <a:endParaRPr lang="fr-FR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fr-FR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Responsable Projet et concepteur du site</a:t>
            </a:r>
            <a:r>
              <a:rPr lang="fr-FR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 : </a:t>
            </a:r>
            <a:endParaRPr lang="fr-FR" sz="1400" u="sng" dirty="0">
              <a:effectLst/>
              <a:latin typeface="Arial MT"/>
              <a:ea typeface="Arial MT"/>
              <a:cs typeface="Arial MT"/>
            </a:endParaRPr>
          </a:p>
          <a:p>
            <a:pPr algn="just"/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M. MEEKEL Pierre-Marie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, musicien, auteur-compositeur, interprète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 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/>
            <a:r>
              <a:rPr lang="fr-FR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Conseil d’Administration de l’Association</a:t>
            </a:r>
            <a:r>
              <a:rPr lang="fr-FR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 :</a:t>
            </a:r>
          </a:p>
          <a:p>
            <a:pPr marL="635" indent="-1905" algn="ctr"/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Présidente :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Mme JUBERT  Marie, ancienne responsable associative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Trésorière :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Mme  IDABDERRAHIM Fatiha, Approvisionneuse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Secrétaire :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Mme LECLERCQ Julie, Chercheuse au CIRAD et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musicienne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Vice-Président :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 M. DELPORTE Henri, Entrepreneur 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Trésorier Adjoint :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M.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FLECHER Armel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,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Fonctionnaire d’Etat et musicien 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marL="635" indent="-1905" algn="just"/>
            <a:r>
              <a:rPr lang="fr-F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Secrétaire adjointe :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Mme CHAMPION Catherine, AVS Education nationale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  <a:p>
            <a:pPr indent="-1270" algn="just"/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 MT"/>
              </a:rPr>
              <a:t> </a:t>
            </a:r>
            <a:endParaRPr lang="fr-FR" sz="14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8FDC10-BFEC-4C7D-9856-32FE785E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72" y="172063"/>
            <a:ext cx="1705897" cy="17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08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969EAF1C-5EFE-41E1-A667-088283E5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151" y="248057"/>
            <a:ext cx="3668281" cy="1299731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b="1" dirty="0"/>
              <a:t>Qui sont nos partenaires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48C305-4A4F-45FB-9DB0-80769CC905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8418" y="135572"/>
            <a:ext cx="2098524" cy="20985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281EF50-B423-4B93-83AB-C3E35B8B60D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4639" y="1660273"/>
            <a:ext cx="8011551" cy="900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>
                <a:highlight>
                  <a:srgbClr val="000080"/>
                </a:highlight>
              </a:rPr>
              <a:t>Partenaires financiers (Subventions/aides)</a:t>
            </a:r>
          </a:p>
        </p:txBody>
      </p:sp>
      <p:pic>
        <p:nvPicPr>
          <p:cNvPr id="13" name="Espace réservé pour une image  7">
            <a:extLst>
              <a:ext uri="{FF2B5EF4-FFF2-40B4-BE49-F238E27FC236}">
                <a16:creationId xmlns:a16="http://schemas.microsoft.com/office/drawing/2014/main" id="{F9082407-C40C-4E41-A9B9-A064F7A3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2" b="222"/>
          <a:stretch>
            <a:fillRect/>
          </a:stretch>
        </p:blipFill>
        <p:spPr>
          <a:xfrm>
            <a:off x="323071" y="2813125"/>
            <a:ext cx="2098524" cy="2098524"/>
          </a:xfrm>
          <a:prstGeom prst="rect">
            <a:avLst/>
          </a:prstGeom>
        </p:spPr>
      </p:pic>
      <p:pic>
        <p:nvPicPr>
          <p:cNvPr id="14" name="Espace réservé pour une image 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521B381-E314-404A-9901-6E9D144E31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871" b="8871"/>
          <a:stretch>
            <a:fillRect/>
          </a:stretch>
        </p:blipFill>
        <p:spPr>
          <a:xfrm>
            <a:off x="2701768" y="2813125"/>
            <a:ext cx="2098524" cy="2098524"/>
          </a:xfrm>
          <a:prstGeom prst="rect">
            <a:avLst/>
          </a:prstGeom>
        </p:spPr>
      </p:pic>
      <p:pic>
        <p:nvPicPr>
          <p:cNvPr id="15" name="Espace réservé pour une image  11">
            <a:extLst>
              <a:ext uri="{FF2B5EF4-FFF2-40B4-BE49-F238E27FC236}">
                <a16:creationId xmlns:a16="http://schemas.microsoft.com/office/drawing/2014/main" id="{96B1F06B-3F36-4F47-8C71-C73460DFB3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80465" y="2813125"/>
            <a:ext cx="2098524" cy="2098524"/>
          </a:xfrm>
          <a:prstGeom prst="rect">
            <a:avLst/>
          </a:prstGeom>
        </p:spPr>
      </p:pic>
      <p:pic>
        <p:nvPicPr>
          <p:cNvPr id="16" name="Espace réservé pour une image  13">
            <a:extLst>
              <a:ext uri="{FF2B5EF4-FFF2-40B4-BE49-F238E27FC236}">
                <a16:creationId xmlns:a16="http://schemas.microsoft.com/office/drawing/2014/main" id="{711BD19B-2424-4EC0-AD01-04774C3071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59162" y="2813125"/>
            <a:ext cx="2098524" cy="20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1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6C33637A-5D49-4D90-9F7A-8803FE4C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654" y="267618"/>
            <a:ext cx="3668281" cy="1299731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b="1" dirty="0"/>
              <a:t>Qui sont nos partenaires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21ABE4-DF21-473F-858E-EFA3F38921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8418" y="135572"/>
            <a:ext cx="2098524" cy="2098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EF8F47-EBE8-4E69-9C68-EB6B157E0C5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1064" y="1691759"/>
            <a:ext cx="7283779" cy="90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>
                <a:highlight>
                  <a:srgbClr val="000080"/>
                </a:highlight>
              </a:rPr>
              <a:t>Partenaires Institutionnels (partenariats)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505D98-63A0-4049-9903-F81D7119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40" y="2813125"/>
            <a:ext cx="2098524" cy="2098524"/>
          </a:xfrm>
          <a:prstGeom prst="rect">
            <a:avLst/>
          </a:prstGeom>
        </p:spPr>
      </p:pic>
      <p:pic>
        <p:nvPicPr>
          <p:cNvPr id="17" name="Image 16" descr="Une image contenant carré&#10;&#10;Description générée automatiquement">
            <a:extLst>
              <a:ext uri="{FF2B5EF4-FFF2-40B4-BE49-F238E27FC236}">
                <a16:creationId xmlns:a16="http://schemas.microsoft.com/office/drawing/2014/main" id="{0693B9D8-37A5-4DA7-9E83-099CE8773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776" y="2813124"/>
            <a:ext cx="2098525" cy="20985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A7B782-8529-49CD-B04B-F3171D099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976912" y="2813124"/>
            <a:ext cx="2972184" cy="2098524"/>
          </a:xfrm>
          <a:prstGeom prst="rect">
            <a:avLst/>
          </a:prstGeom>
          <a:scene3d>
            <a:camera prst="orthographicFront">
              <a:rot lat="0" lon="105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79234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5CAC194C-D42C-446A-85B5-05C656FC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151" y="248057"/>
            <a:ext cx="3668281" cy="1299731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b="1" dirty="0"/>
              <a:t>Qui sont nos partenaires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AABEBB-F0DB-46BD-B492-0F008C0E13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8418" y="135572"/>
            <a:ext cx="2098524" cy="2098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AB94BB-C370-4638-8C0D-E6BEAA8A749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4731" y="1825827"/>
            <a:ext cx="8079114" cy="900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>
                <a:highlight>
                  <a:srgbClr val="000080"/>
                </a:highlight>
              </a:rPr>
              <a:t>Partenaires média (principalement des radios)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021C90-84DE-44A6-ABF1-F37387734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119" y="2857500"/>
            <a:ext cx="2173888" cy="2173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D010A2-A148-405A-AA1D-87D66E34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0" y="2857500"/>
            <a:ext cx="2141130" cy="21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vergence FM / 93.9 - Home | Facebook">
            <a:extLst>
              <a:ext uri="{FF2B5EF4-FFF2-40B4-BE49-F238E27FC236}">
                <a16:creationId xmlns:a16="http://schemas.microsoft.com/office/drawing/2014/main" id="{6B707CE0-EA7B-4B85-B58C-9FFCE8A6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56" y="2857500"/>
            <a:ext cx="2173888" cy="21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146A0B-CD8D-43F2-AD32-5C46A84ED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593" y="2864825"/>
            <a:ext cx="2173888" cy="21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11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810e7a61-09d7-4dba-9ecd-2c17461f1b87" ContentTypeId="0x010100C085E17D6B1D4387A3F3C27C8D7960FB006732DBC84B6B4C33BD052CEC2CCF6B2C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DC Business Value Document" ma:contentTypeID="0x010100C085E17D6B1D4387A3F3C27C8D7960FB006732DBC84B6B4C33BD052CEC2CCF6B2C0017BDA33E53195A488DF6C4FB6C2D19AC" ma:contentTypeVersion="20" ma:contentTypeDescription="Business value content type for collabware" ma:contentTypeScope="" ma:versionID="e5ea4fa006c5ed31e16612d59ef80ee6">
  <xsd:schema xmlns:xsd="http://www.w3.org/2001/XMLSchema" xmlns:xs="http://www.w3.org/2001/XMLSchema" xmlns:p="http://schemas.microsoft.com/office/2006/metadata/properties" xmlns:ns2="1dec4731-9845-4c5c-9c13-5cbe24bc0acd" targetNamespace="http://schemas.microsoft.com/office/2006/metadata/properties" ma:root="true" ma:fieldsID="18981b166e4ddfa65d698c0d7374bb3e" ns2:_="">
    <xsd:import namespace="1dec4731-9845-4c5c-9c13-5cbe24bc0acd"/>
    <xsd:element name="properties">
      <xsd:complexType>
        <xsd:sequence>
          <xsd:element name="documentManagement">
            <xsd:complexType>
              <xsd:all>
                <xsd:element ref="ns2:BDCECM_PersonalInformation" minOccurs="0"/>
                <xsd:element ref="ns2:BDCECM_EssentialRecord" minOccurs="0"/>
                <xsd:element ref="ns2:BDCECMMailOriginalSubject" minOccurs="0"/>
                <xsd:element ref="ns2:BDCECM_BusinessStatus" minOccurs="0"/>
                <xsd:element ref="ns2:BDCECM_ClosingDate" minOccurs="0"/>
                <xsd:element ref="ns2:BDCECMMailObject" minOccurs="0"/>
                <xsd:element ref="ns2:BDCECMMailDate" minOccurs="0"/>
                <xsd:element ref="ns2:BDCECMMailFrom" minOccurs="0"/>
                <xsd:element ref="ns2:BDCECMMailTo" minOccurs="0"/>
                <xsd:element ref="ns2:BDCECMMailAttachments" minOccurs="0"/>
                <xsd:element ref="ns2:BDCECMMailCc" minOccurs="0"/>
                <xsd:element ref="ns2:BDCECMMailImportance" minOccurs="0"/>
                <xsd:element ref="ns2:BDCECMMailReplyTo" minOccurs="0"/>
                <xsd:element ref="ns2:nafdf7a42f644c5e834b860c7ffaece5" minOccurs="0"/>
                <xsd:element ref="ns2:TaxCatchAll" minOccurs="0"/>
                <xsd:element ref="ns2:nd3594618ca347b0830edb8d861d1405" minOccurs="0"/>
                <xsd:element ref="ns2:TaxCatchAllLabel" minOccurs="0"/>
                <xsd:element ref="ns2:p1d5d90637b843e89d9c4445e3979fd3" minOccurs="0"/>
                <xsd:element ref="ns2:j9ae1621eadf48c487cc3d45cc4e09c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ec4731-9845-4c5c-9c13-5cbe24bc0acd" elementFormDefault="qualified">
    <xsd:import namespace="http://schemas.microsoft.com/office/2006/documentManagement/types"/>
    <xsd:import namespace="http://schemas.microsoft.com/office/infopath/2007/PartnerControls"/>
    <xsd:element name="BDCECM_PersonalInformation" ma:index="3" nillable="true" ma:displayName="Personal Information" ma:default="0" ma:internalName="BDCECM_PersonalInformation" ma:readOnly="false">
      <xsd:simpleType>
        <xsd:restriction base="dms:Boolean"/>
      </xsd:simpleType>
    </xsd:element>
    <xsd:element name="BDCECM_EssentialRecord" ma:index="4" nillable="true" ma:displayName="Essential Record" ma:default="0" ma:internalName="BDCECM_EssentialRecord" ma:readOnly="false">
      <xsd:simpleType>
        <xsd:restriction base="dms:Boolean"/>
      </xsd:simpleType>
    </xsd:element>
    <xsd:element name="BDCECMMailOriginalSubject" ma:index="6" nillable="true" ma:displayName="Original Subject" ma:internalName="BDCECMMailOriginalSubject" ma:readOnly="false">
      <xsd:simpleType>
        <xsd:restriction base="dms:Text">
          <xsd:maxLength value="255"/>
        </xsd:restriction>
      </xsd:simpleType>
    </xsd:element>
    <xsd:element name="BDCECM_BusinessStatus" ma:index="7" nillable="true" ma:displayName="Business Status" ma:internalName="BDCECM_BusinessStatus">
      <xsd:simpleType>
        <xsd:restriction base="dms:Text">
          <xsd:maxLength value="255"/>
        </xsd:restriction>
      </xsd:simpleType>
    </xsd:element>
    <xsd:element name="BDCECM_ClosingDate" ma:index="8" nillable="true" ma:displayName="Closing Date" ma:format="DateOnly" ma:internalName="BDCECM_ClosingDate" ma:readOnly="false">
      <xsd:simpleType>
        <xsd:restriction base="dms:DateTime"/>
      </xsd:simpleType>
    </xsd:element>
    <xsd:element name="BDCECMMailObject" ma:index="11" nillable="true" ma:displayName="Email Subject" ma:internalName="BDCECMMailObject" ma:readOnly="false">
      <xsd:simpleType>
        <xsd:restriction base="dms:Text">
          <xsd:maxLength value="255"/>
        </xsd:restriction>
      </xsd:simpleType>
    </xsd:element>
    <xsd:element name="BDCECMMailDate" ma:index="12" nillable="true" ma:displayName="Email Date" ma:format="DateOnly" ma:indexed="true" ma:internalName="BDCECMMailDate" ma:readOnly="false">
      <xsd:simpleType>
        <xsd:restriction base="dms:DateTime"/>
      </xsd:simpleType>
    </xsd:element>
    <xsd:element name="BDCECMMailFrom" ma:index="13" nillable="true" ma:displayName="Email From" ma:internalName="BDCECMMailFrom" ma:readOnly="false">
      <xsd:simpleType>
        <xsd:restriction base="dms:Text">
          <xsd:maxLength value="255"/>
        </xsd:restriction>
      </xsd:simpleType>
    </xsd:element>
    <xsd:element name="BDCECMMailTo" ma:index="14" nillable="true" ma:displayName="Email To" ma:internalName="BDCECMMailTo" ma:readOnly="false">
      <xsd:simpleType>
        <xsd:restriction base="dms:Text">
          <xsd:maxLength value="255"/>
        </xsd:restriction>
      </xsd:simpleType>
    </xsd:element>
    <xsd:element name="BDCECMMailAttachments" ma:index="15" nillable="true" ma:displayName="Email Attachements" ma:default="0" ma:internalName="BDCECMMailAttachments" ma:readOnly="false">
      <xsd:simpleType>
        <xsd:restriction base="dms:Boolean"/>
      </xsd:simpleType>
    </xsd:element>
    <xsd:element name="BDCECMMailCc" ma:index="16" nillable="true" ma:displayName="Email CC" ma:internalName="BDCECMMailCc" ma:readOnly="false">
      <xsd:simpleType>
        <xsd:restriction base="dms:Text">
          <xsd:maxLength value="255"/>
        </xsd:restriction>
      </xsd:simpleType>
    </xsd:element>
    <xsd:element name="BDCECMMailImportance" ma:index="17" nillable="true" ma:displayName="Email Importance" ma:internalName="BDCECMMailImportance" ma:readOnly="false">
      <xsd:simpleType>
        <xsd:restriction base="dms:Text">
          <xsd:maxLength value="255"/>
        </xsd:restriction>
      </xsd:simpleType>
    </xsd:element>
    <xsd:element name="BDCECMMailReplyTo" ma:index="18" nillable="true" ma:displayName="Reply-To" ma:internalName="BDCECMMailReplyTo" ma:readOnly="false">
      <xsd:simpleType>
        <xsd:restriction base="dms:Text">
          <xsd:maxLength value="255"/>
        </xsd:restriction>
      </xsd:simpleType>
    </xsd:element>
    <xsd:element name="nafdf7a42f644c5e834b860c7ffaece5" ma:index="23" nillable="true" ma:taxonomy="true" ma:internalName="nafdf7a42f644c5e834b860c7ffaece5" ma:taxonomyFieldName="BDCECM_RecordSeries" ma:displayName="Record Series" ma:readOnly="false" ma:default="" ma:fieldId="{7afdf7a4-2f64-4c5e-834b-860c7ffaece5}" ma:sspId="810e7a61-09d7-4dba-9ecd-2c17461f1b87" ma:termSetId="3ec1736a-1696-4339-a19f-9b937aa7531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4" nillable="true" ma:displayName="Taxonomy Catch All Column" ma:description="" ma:hidden="true" ma:list="{f83b1925-e63a-4f8b-9d25-1f0c198db984}" ma:internalName="TaxCatchAll" ma:showField="CatchAllData" ma:web="c217651f-c3bd-42a1-8183-c8d2791059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d3594618ca347b0830edb8d861d1405" ma:index="26" nillable="true" ma:taxonomy="true" ma:internalName="nd3594618ca347b0830edb8d861d1405" ma:taxonomyFieldName="BDCECM_SMCFunc" ma:displayName="SMC Function" ma:readOnly="false" ma:default="" ma:fieldId="{7d359461-8ca3-47b0-830e-db8d861d1405}" ma:sspId="810e7a61-09d7-4dba-9ecd-2c17461f1b87" ma:termSetId="e54a0684-1ead-42b5-9977-99a6fd1401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7" nillable="true" ma:displayName="Taxonomy Catch All Column1" ma:description="" ma:hidden="true" ma:list="{f83b1925-e63a-4f8b-9d25-1f0c198db984}" ma:internalName="TaxCatchAllLabel" ma:readOnly="true" ma:showField="CatchAllDataLabel" ma:web="c217651f-c3bd-42a1-8183-c8d2791059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1d5d90637b843e89d9c4445e3979fd3" ma:index="28" nillable="true" ma:taxonomy="true" ma:internalName="p1d5d90637b843e89d9c4445e3979fd3" ma:taxonomyFieldName="BDCECM_InformationSecurityCategorization" ma:displayName="Information Security Categorization" ma:readOnly="false" ma:default="" ma:fieldId="{91d5d906-37b8-43e8-9d9c-4445e3979fd3}" ma:sspId="810e7a61-09d7-4dba-9ecd-2c17461f1b87" ma:termSetId="16f48825-0f82-4b35-9735-195c194339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9ae1621eadf48c487cc3d45cc4e09cc" ma:index="29" nillable="true" ma:taxonomy="true" ma:internalName="j9ae1621eadf48c487cc3d45cc4e09cc" ma:taxonomyFieldName="BDCECM_DispApprover" ma:displayName="Disposition Approver" ma:default="" ma:fieldId="{39ae1621-eadf-48c4-87cc-3d45cc4e09cc}" ma:sspId="810e7a61-09d7-4dba-9ecd-2c17461f1b87" ma:termSetId="e54a0684-1ead-42b5-9977-99a6fd14018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DCECMMailObject xmlns="1dec4731-9845-4c5c-9c13-5cbe24bc0acd" xsi:nil="true"/>
    <BDCECMMailDate xmlns="1dec4731-9845-4c5c-9c13-5cbe24bc0acd" xsi:nil="true"/>
    <BDCECMMailTo xmlns="1dec4731-9845-4c5c-9c13-5cbe24bc0acd" xsi:nil="true"/>
    <BDCECMMailReplyTo xmlns="1dec4731-9845-4c5c-9c13-5cbe24bc0acd" xsi:nil="true"/>
    <nafdf7a42f644c5e834b860c7ffaece5 xmlns="1dec4731-9845-4c5c-9c13-5cbe24bc0acd">
      <Terms xmlns="http://schemas.microsoft.com/office/infopath/2007/PartnerControls">
        <TermInfo xmlns="http://schemas.microsoft.com/office/infopath/2007/PartnerControls">
          <TermName xmlns="http://schemas.microsoft.com/office/infopath/2007/PartnerControls">3540-15 - Branding</TermName>
          <TermId xmlns="http://schemas.microsoft.com/office/infopath/2007/PartnerControls">0273f517-4ecb-4156-bfae-a4403fdba048</TermId>
        </TermInfo>
      </Terms>
    </nafdf7a42f644c5e834b860c7ffaece5>
    <BDCECM_ClosingDate xmlns="1dec4731-9845-4c5c-9c13-5cbe24bc0acd" xsi:nil="true"/>
    <BDCECMMailCc xmlns="1dec4731-9845-4c5c-9c13-5cbe24bc0acd" xsi:nil="true"/>
    <p1d5d90637b843e89d9c4445e3979fd3 xmlns="1dec4731-9845-4c5c-9c13-5cbe24bc0ac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Limited</TermName>
          <TermId xmlns="http://schemas.microsoft.com/office/infopath/2007/PartnerControls">df490007-b3cd-426a-8013-ffab46985cca</TermId>
        </TermInfo>
      </Terms>
    </p1d5d90637b843e89d9c4445e3979fd3>
    <j9ae1621eadf48c487cc3d45cc4e09cc xmlns="1dec4731-9845-4c5c-9c13-5cbe24bc0acd">
      <Terms xmlns="http://schemas.microsoft.com/office/infopath/2007/PartnerControls">
        <TermInfo xmlns="http://schemas.microsoft.com/office/infopath/2007/PartnerControls">
          <TermName xmlns="http://schemas.microsoft.com/office/infopath/2007/PartnerControls">VP Marketing ＆ Communication</TermName>
          <TermId xmlns="http://schemas.microsoft.com/office/infopath/2007/PartnerControls">5abfdd78-a465-471f-a171-4f0ea52b9447</TermId>
        </TermInfo>
      </Terms>
    </j9ae1621eadf48c487cc3d45cc4e09cc>
    <BDCECM_BusinessStatus xmlns="1dec4731-9845-4c5c-9c13-5cbe24bc0acd" xsi:nil="true"/>
    <BDCECMMailAttachments xmlns="1dec4731-9845-4c5c-9c13-5cbe24bc0acd">false</BDCECMMailAttachments>
    <BDCECM_EssentialRecord xmlns="1dec4731-9845-4c5c-9c13-5cbe24bc0acd">false</BDCECM_EssentialRecord>
    <nd3594618ca347b0830edb8d861d1405 xmlns="1dec4731-9845-4c5c-9c13-5cbe24bc0ac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SVP Marketing and Public Affairs</TermName>
          <TermId xmlns="http://schemas.microsoft.com/office/infopath/2007/PartnerControls">3c451643-81d1-4553-841b-1630206b6b36</TermId>
        </TermInfo>
      </Terms>
    </nd3594618ca347b0830edb8d861d1405>
    <BDCECM_PersonalInformation xmlns="1dec4731-9845-4c5c-9c13-5cbe24bc0acd">false</BDCECM_PersonalInformation>
    <BDCECMMailImportance xmlns="1dec4731-9845-4c5c-9c13-5cbe24bc0acd" xsi:nil="true"/>
    <BDCECMMailOriginalSubject xmlns="1dec4731-9845-4c5c-9c13-5cbe24bc0acd" xsi:nil="true"/>
    <BDCECMMailFrom xmlns="1dec4731-9845-4c5c-9c13-5cbe24bc0acd" xsi:nil="true"/>
    <TaxCatchAll xmlns="1dec4731-9845-4c5c-9c13-5cbe24bc0acd">
      <Value>129</Value>
      <Value>2</Value>
      <Value>1</Value>
    </TaxCatchAl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259ED0-39C9-4290-B383-D66F2D6FB2D0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69077A9-A39C-440A-916F-ACD6E79B6E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ec4731-9845-4c5c-9c13-5cbe24bc0a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0135A1-A15B-4C39-80B3-72B2F581ADAC}">
  <ds:schemaRefs>
    <ds:schemaRef ds:uri="http://purl.org/dc/terms/"/>
    <ds:schemaRef ds:uri="http://schemas.openxmlformats.org/package/2006/metadata/core-properties"/>
    <ds:schemaRef ds:uri="1dec4731-9845-4c5c-9c13-5cbe24bc0ac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AAE496D-2983-424D-9C52-F898E65DF6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31261</TotalTime>
  <Words>1593</Words>
  <Application>Microsoft Office PowerPoint</Application>
  <PresentationFormat>Personnalisé</PresentationFormat>
  <Paragraphs>289</Paragraphs>
  <Slides>28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Arial</vt:lpstr>
      <vt:lpstr>Arial MT</vt:lpstr>
      <vt:lpstr>Calibri</vt:lpstr>
      <vt:lpstr>Cambria</vt:lpstr>
      <vt:lpstr>Times New Roman</vt:lpstr>
      <vt:lpstr>Trebuchet MS</vt:lpstr>
      <vt:lpstr>Wingdings</vt:lpstr>
      <vt:lpstr>Berlin</vt:lpstr>
      <vt:lpstr>MERCI pour votre   CHALEUREUX  ACCUEIL </vt:lpstr>
      <vt:lpstr>Présentation PowerPoint</vt:lpstr>
      <vt:lpstr>Présentation PowerPoint</vt:lpstr>
      <vt:lpstr>CONCLUSION</vt:lpstr>
      <vt:lpstr>Aujourd’hui ET depuis 2017, je fais  quoi, au juste ?</vt:lpstr>
      <vt:lpstr>Membres clés de l’équipe</vt:lpstr>
      <vt:lpstr>Qui sont nos partenaires ?</vt:lpstr>
      <vt:lpstr>Qui sont nos partenaires ?</vt:lpstr>
      <vt:lpstr>Qui sont nos partenaires ?</vt:lpstr>
      <vt:lpstr>Présentation PowerPoint</vt:lpstr>
      <vt:lpstr>Présentation PowerPoint</vt:lpstr>
      <vt:lpstr>Que fait Zik Occitanie ?</vt:lpstr>
      <vt:lpstr>Comment?</vt:lpstr>
      <vt:lpstr>Présentation PowerPoint</vt:lpstr>
      <vt:lpstr>Comment ?</vt:lpstr>
      <vt:lpstr>Comment ?</vt:lpstr>
      <vt:lpstr>Trois exemples concrets d’actions bénéfiques pour les acteurs de la filière musique en Occitanie:</vt:lpstr>
      <vt:lpstr>Étude de cas 1</vt:lpstr>
      <vt:lpstr>Étude de cas 2</vt:lpstr>
      <vt:lpstr>Étude de cas 3</vt:lpstr>
      <vt:lpstr>Nos tarifs et ressources:</vt:lpstr>
      <vt:lpstr>Présentation PowerPoint</vt:lpstr>
      <vt:lpstr>Témoignages</vt:lpstr>
      <vt:lpstr>Présentation PowerPoint</vt:lpstr>
      <vt:lpstr>Présentation PowerPoint</vt:lpstr>
      <vt:lpstr>Répartition du CA par Client (institution, artistes, entreprises, ect…)  </vt:lpstr>
      <vt:lpstr>On se projette…</vt:lpstr>
      <vt:lpstr>Pierre-Marie Meekel p/o La Zik Occitanie Team</vt:lpstr>
    </vt:vector>
  </TitlesOfParts>
  <Company>Eunice Renelick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Eunice Renelick</dc:creator>
  <cp:lastModifiedBy>pierre-marie meekel</cp:lastModifiedBy>
  <cp:revision>782</cp:revision>
  <dcterms:created xsi:type="dcterms:W3CDTF">2016-04-04T08:13:07Z</dcterms:created>
  <dcterms:modified xsi:type="dcterms:W3CDTF">2022-03-08T00:20:37Z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serName">
    <vt:lpwstr>erenelick</vt:lpwstr>
  </property>
  <property fmtid="{D5CDD505-2E9C-101B-9397-08002B2CF9AE}" pid="3" name="ComputerName">
    <vt:lpwstr>DLO0139</vt:lpwstr>
  </property>
  <property fmtid="{D5CDD505-2E9C-101B-9397-08002B2CF9AE}" pid="4" name="ContentTypeId">
    <vt:lpwstr>0x010100C085E17D6B1D4387A3F3C27C8D7960FB006732DBC84B6B4C33BD052CEC2CCF6B2C0017BDA33E53195A488DF6C4FB6C2D19AC</vt:lpwstr>
  </property>
  <property fmtid="{D5CDD505-2E9C-101B-9397-08002B2CF9AE}" pid="5" name="Order">
    <vt:r8>100</vt:r8>
  </property>
  <property fmtid="{D5CDD505-2E9C-101B-9397-08002B2CF9AE}" pid="6" name="BDCECM_DispApprover">
    <vt:lpwstr>2;#VP Marketing ＆ Communication|5abfdd78-a465-471f-a171-4f0ea52b9447</vt:lpwstr>
  </property>
  <property fmtid="{D5CDD505-2E9C-101B-9397-08002B2CF9AE}" pid="7" name="BDCECM_RecordSeries">
    <vt:lpwstr>129;#3540-15 - Branding|0273f517-4ecb-4156-bfae-a4403fdba048</vt:lpwstr>
  </property>
  <property fmtid="{D5CDD505-2E9C-101B-9397-08002B2CF9AE}" pid="8" name="BDCECM_InformationSecurityCategorization">
    <vt:lpwstr>1;#Limited|df490007-b3cd-426a-8013-ffab46985cca</vt:lpwstr>
  </property>
  <property fmtid="{D5CDD505-2E9C-101B-9397-08002B2CF9AE}" pid="9" name="BDCECM_SMCFunc">
    <vt:lpwstr>2;#SVP Marketing and Public Affairs|3c451643-81d1-4553-841b-1630206b6b36</vt:lpwstr>
  </property>
</Properties>
</file>